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64_EEE6AFFE.xml" ContentType="application/vnd.ms-powerpoint.comments+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98" r:id="rId6"/>
    <p:sldId id="257" r:id="rId7"/>
    <p:sldId id="277" r:id="rId8"/>
    <p:sldId id="354" r:id="rId9"/>
    <p:sldId id="356" r:id="rId10"/>
    <p:sldId id="339" r:id="rId11"/>
    <p:sldId id="335" r:id="rId12"/>
    <p:sldId id="355" r:id="rId13"/>
    <p:sldId id="336" r:id="rId14"/>
    <p:sldId id="340" r:id="rId15"/>
    <p:sldId id="337" r:id="rId16"/>
    <p:sldId id="309" r:id="rId17"/>
    <p:sldId id="341" r:id="rId18"/>
    <p:sldId id="342" r:id="rId19"/>
    <p:sldId id="361" r:id="rId20"/>
    <p:sldId id="362" r:id="rId21"/>
    <p:sldId id="303" r:id="rId22"/>
    <p:sldId id="364" r:id="rId23"/>
    <p:sldId id="365" r:id="rId24"/>
    <p:sldId id="352" r:id="rId25"/>
    <p:sldId id="353" r:id="rId26"/>
    <p:sldId id="349" r:id="rId27"/>
    <p:sldId id="338" r:id="rId28"/>
    <p:sldId id="4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129B4E-5A87-E957-33A7-A8F3DCDA1BC8}" name="Tanya Ha" initials="TH" userId="S::tanya_scienceinpublic.com.au#ext#@govteams.onmicrosoft.com::97f44bf2-7627-4713-8d0b-97604f3ac38c" providerId="AD"/>
  <p188:author id="{08A4B254-9431-D437-BA00-F2957972A3CE}" name="Hannah Bubb" initials="HB" userId="S::hannah.bubb1@govteams.gov.au::ca56c063-3e1d-45fa-aac0-94f49735677f" providerId="AD"/>
  <p188:author id="{6348E65D-18C6-B30C-13B9-3E44E8CB500D}" name="Andre Neto-Bradley" initials="AN" userId="S::andrepaul.netobradley_energysecurity.gov.uk#ext#@govteams.onmicrosoft.com::a1439b8c-8f21-41cf-8d47-d43a77edb922" providerId="AD"/>
  <p188:author id="{46DE0760-1069-9791-B23D-136D00AE84C7}" name="Tanya Ha" initials="TH" userId="S::tanya@scienceinpublic.com.au::4d3e83e3-cdc7-499d-8786-97acf0415e53" providerId="AD"/>
  <p188:author id="{9A75F682-EA4F-99B5-2AD0-3E8461FA6FA6}" name="Dominique Hes" initials="DH" userId="S::dominiquehes27_gmail.com#ext#@govteams.onmicrosoft.com::7c7e0616-014e-47ce-a138-0f202a948361" providerId="AD"/>
  <p188:author id="{B2EF1287-EFFF-AA95-4724-0698EE81D24B}" name="Vanessa Morris" initials="VM" userId="S::vanessa.morris1@govteams.gov.au::0d4ccf26-453f-47c4-8070-7dac7c09f2f2" providerId="AD"/>
  <p188:author id="{A69F5787-2DC1-E73A-3939-2B52684427BE}" name="Dominique Hes" initials="DH" userId="cbefabc1b9993cb9" providerId="Windows Live"/>
  <p188:author id="{5A0E50D7-FC87-27FC-3453-404E08672228}" name="Suzanne Lavender" initials="SL" userId="S::suzanne.lavender_act.gov.au#ext#@govteams.onmicrosoft.com::ec3a3f1a-b209-46c8-ae16-0aaa652a30ee" providerId="AD"/>
  <p188:author id="{FF0073FB-70F5-FE49-1B01-55F1198868BD}" name="Felicity Wybrew" initials="FW" userId="S::felicity.wybrew@govteams.gov.au::a5e825d7-5e7f-4847-aae9-61892e3e72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34"/>
    <a:srgbClr val="E8E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C2AC0-D06B-25DF-7FA8-830ED6511E8B}" v="2" dt="2025-02-18T02:07:11.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Ha" userId="S::tanya_scienceinpublic.com.au#ext#@govteams.onmicrosoft.com::97f44bf2-7627-4713-8d0b-97604f3ac38c" providerId="AD" clId="Web-{F92C2AC0-D06B-25DF-7FA8-830ED6511E8B}"/>
    <pc:docChg chg="mod">
      <pc:chgData name="Tanya Ha" userId="S::tanya_scienceinpublic.com.au#ext#@govteams.onmicrosoft.com::97f44bf2-7627-4713-8d0b-97604f3ac38c" providerId="AD" clId="Web-{F92C2AC0-D06B-25DF-7FA8-830ED6511E8B}" dt="2025-02-18T02:07:11.523" v="0"/>
      <pc:docMkLst>
        <pc:docMk/>
      </pc:docMkLst>
    </pc:docChg>
  </pc:docChgLst>
  <pc:docChgLst>
    <pc:chgData name="Hannah Bubb" userId="S::hannah.bubb1@govteams.gov.au::ca56c063-3e1d-45fa-aac0-94f49735677f" providerId="AD" clId="Web-{2C0FED76-6DD1-2CDD-19E0-8726C232FB21}"/>
    <pc:docChg chg="mod modSld">
      <pc:chgData name="Hannah Bubb" userId="S::hannah.bubb1@govteams.gov.au::ca56c063-3e1d-45fa-aac0-94f49735677f" providerId="AD" clId="Web-{2C0FED76-6DD1-2CDD-19E0-8726C232FB21}" dt="2025-02-13T02:55:44.017" v="5"/>
      <pc:docMkLst>
        <pc:docMk/>
      </pc:docMkLst>
      <pc:sldChg chg="modSp">
        <pc:chgData name="Hannah Bubb" userId="S::hannah.bubb1@govteams.gov.au::ca56c063-3e1d-45fa-aac0-94f49735677f" providerId="AD" clId="Web-{2C0FED76-6DD1-2CDD-19E0-8726C232FB21}" dt="2025-02-13T02:55:01.031" v="2" actId="20577"/>
        <pc:sldMkLst>
          <pc:docMk/>
          <pc:sldMk cId="804479501" sldId="339"/>
        </pc:sldMkLst>
        <pc:spChg chg="mod">
          <ac:chgData name="Hannah Bubb" userId="S::hannah.bubb1@govteams.gov.au::ca56c063-3e1d-45fa-aac0-94f49735677f" providerId="AD" clId="Web-{2C0FED76-6DD1-2CDD-19E0-8726C232FB21}" dt="2025-02-13T02:55:01.031" v="2" actId="20577"/>
          <ac:spMkLst>
            <pc:docMk/>
            <pc:sldMk cId="804479501" sldId="339"/>
            <ac:spMk id="3" creationId="{2414455C-3A65-90C9-05A0-813D901800ED}"/>
          </ac:spMkLst>
        </pc:spChg>
      </pc:sldChg>
      <pc:sldChg chg="modSp">
        <pc:chgData name="Hannah Bubb" userId="S::hannah.bubb1@govteams.gov.au::ca56c063-3e1d-45fa-aac0-94f49735677f" providerId="AD" clId="Web-{2C0FED76-6DD1-2CDD-19E0-8726C232FB21}" dt="2025-02-13T02:55:34.267" v="3"/>
        <pc:sldMkLst>
          <pc:docMk/>
          <pc:sldMk cId="3036753288" sldId="352"/>
        </pc:sldMkLst>
        <pc:picChg chg="mod">
          <ac:chgData name="Hannah Bubb" userId="S::hannah.bubb1@govteams.gov.au::ca56c063-3e1d-45fa-aac0-94f49735677f" providerId="AD" clId="Web-{2C0FED76-6DD1-2CDD-19E0-8726C232FB21}" dt="2025-02-13T02:55:34.267" v="3"/>
          <ac:picMkLst>
            <pc:docMk/>
            <pc:sldMk cId="3036753288" sldId="352"/>
            <ac:picMk id="4" creationId="{FD35D0E8-AE29-C11A-568B-DD228B9A7B7D}"/>
          </ac:picMkLst>
        </pc:picChg>
      </pc:sldChg>
      <pc:sldChg chg="modSp">
        <pc:chgData name="Hannah Bubb" userId="S::hannah.bubb1@govteams.gov.au::ca56c063-3e1d-45fa-aac0-94f49735677f" providerId="AD" clId="Web-{2C0FED76-6DD1-2CDD-19E0-8726C232FB21}" dt="2025-02-13T02:55:44.017" v="5"/>
        <pc:sldMkLst>
          <pc:docMk/>
          <pc:sldMk cId="2651501795" sldId="353"/>
        </pc:sldMkLst>
        <pc:picChg chg="mod">
          <ac:chgData name="Hannah Bubb" userId="S::hannah.bubb1@govteams.gov.au::ca56c063-3e1d-45fa-aac0-94f49735677f" providerId="AD" clId="Web-{2C0FED76-6DD1-2CDD-19E0-8726C232FB21}" dt="2025-02-13T02:55:39.126" v="4"/>
          <ac:picMkLst>
            <pc:docMk/>
            <pc:sldMk cId="2651501795" sldId="353"/>
            <ac:picMk id="4" creationId="{BB941C37-61B1-F633-4268-4A0E42B01EB3}"/>
          </ac:picMkLst>
        </pc:picChg>
        <pc:picChg chg="mod">
          <ac:chgData name="Hannah Bubb" userId="S::hannah.bubb1@govteams.gov.au::ca56c063-3e1d-45fa-aac0-94f49735677f" providerId="AD" clId="Web-{2C0FED76-6DD1-2CDD-19E0-8726C232FB21}" dt="2025-02-13T02:55:44.017" v="5"/>
          <ac:picMkLst>
            <pc:docMk/>
            <pc:sldMk cId="2651501795" sldId="353"/>
            <ac:picMk id="14" creationId="{E45D4A04-7BAD-F9D3-7571-F48E659F924F}"/>
          </ac:picMkLst>
        </pc:picChg>
      </pc:sldChg>
    </pc:docChg>
  </pc:docChgLst>
</pc:chgInfo>
</file>

<file path=ppt/comments/modernComment_164_EEE6AFFE.xml><?xml version="1.0" encoding="utf-8"?>
<p188:cmLst xmlns:a="http://schemas.openxmlformats.org/drawingml/2006/main" xmlns:r="http://schemas.openxmlformats.org/officeDocument/2006/relationships" xmlns:p188="http://schemas.microsoft.com/office/powerpoint/2018/8/main">
  <p188:cm id="{59E6AF24-B673-4A59-8D40-6B3AF8F76BAF}" authorId="{08A4B254-9431-D437-BA00-F2957972A3CE}" created="2025-02-13T02:54:43.203">
    <pc:sldMkLst xmlns:pc="http://schemas.microsoft.com/office/powerpoint/2013/main/command">
      <pc:docMk/>
      <pc:sldMk cId="4008095742" sldId="356"/>
    </pc:sldMkLst>
    <p188:replyLst>
      <p188:reply id="{6DE1CC36-C8D0-4681-948E-608A8107E3BD}" authorId="{94129B4E-5A87-E957-33A7-A8F3DCDA1BC8}" created="2025-02-18T02:07:11.523">
        <p188:txBody>
          <a:bodyPr/>
          <a:lstStyle/>
          <a:p>
            <a:r>
              <a:rPr lang="en-US"/>
              <a:t>It is meant to be here. It make sense in the narrated version, which speaks to the Masterclass in the context of the EBC's encouragement to Annexes to apply Theory of Change in the big picture.</a:t>
            </a:r>
          </a:p>
        </p188:txBody>
      </p188:reply>
    </p188:replyLst>
    <p188:txBody>
      <a:bodyPr/>
      <a:lstStyle/>
      <a:p>
        <a:r>
          <a:rPr lang="en-US"/>
          <a:t>Unclear if this slide is meant to be located here?</a:t>
        </a:r>
      </a:p>
    </p188:txBody>
  </p188:cm>
</p188: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11EBB-F3E7-42CD-A9AE-BEBBBDD83A56}" type="doc">
      <dgm:prSet loTypeId="urn:microsoft.com/office/officeart/2005/8/layout/venn1" loCatId="relationship" qsTypeId="urn:microsoft.com/office/officeart/2005/8/quickstyle/simple1" qsCatId="simple" csTypeId="urn:microsoft.com/office/officeart/2005/8/colors/accent5_2" csCatId="accent5" phldr="1"/>
      <dgm:spPr/>
    </dgm:pt>
    <dgm:pt modelId="{1D7BCEF9-201E-4C95-8775-7A5EFE9E898A}">
      <dgm:prSet phldrT="[Text]" custT="1"/>
      <dgm:spPr>
        <a:solidFill>
          <a:srgbClr val="0070C0">
            <a:alpha val="57000"/>
          </a:srgbClr>
        </a:solidFill>
        <a:ln w="28575">
          <a:solidFill>
            <a:schemeClr val="tx1"/>
          </a:solidFill>
        </a:ln>
        <a:effectLst>
          <a:outerShdw blurRad="50800" dist="38100" dir="2700000" algn="tl" rotWithShape="0">
            <a:prstClr val="black">
              <a:alpha val="40000"/>
            </a:prstClr>
          </a:outerShdw>
        </a:effectLst>
      </dgm:spPr>
      <dgm:t>
        <a:bodyPr/>
        <a:lstStyle/>
        <a:p>
          <a:endParaRPr lang="en-AU" sz="4000" b="1"/>
        </a:p>
      </dgm:t>
    </dgm:pt>
    <dgm:pt modelId="{4E90CEFE-A15A-41ED-8BAC-681FC0978FF0}" type="parTrans" cxnId="{AE886B8F-6589-41C1-B1BA-F780A2E9C194}">
      <dgm:prSet/>
      <dgm:spPr/>
      <dgm:t>
        <a:bodyPr/>
        <a:lstStyle/>
        <a:p>
          <a:endParaRPr lang="en-AU"/>
        </a:p>
      </dgm:t>
    </dgm:pt>
    <dgm:pt modelId="{6FDDE786-512A-4D2C-BB34-23E5D007AB7D}" type="sibTrans" cxnId="{AE886B8F-6589-41C1-B1BA-F780A2E9C194}">
      <dgm:prSet/>
      <dgm:spPr/>
      <dgm:t>
        <a:bodyPr/>
        <a:lstStyle/>
        <a:p>
          <a:endParaRPr lang="en-AU"/>
        </a:p>
      </dgm:t>
    </dgm:pt>
    <dgm:pt modelId="{C6DD64AE-BE05-45B2-B159-8849B59D1417}">
      <dgm:prSet phldrT="[Text]" custT="1"/>
      <dgm:spPr>
        <a:solidFill>
          <a:schemeClr val="accent2">
            <a:lumMod val="60000"/>
            <a:lumOff val="40000"/>
            <a:alpha val="50000"/>
          </a:schemeClr>
        </a:solidFill>
        <a:ln w="28575">
          <a:solidFill>
            <a:schemeClr val="tx1"/>
          </a:solidFill>
        </a:ln>
      </dgm:spPr>
      <dgm:t>
        <a:bodyPr/>
        <a:lstStyle/>
        <a:p>
          <a:endParaRPr lang="en-AU" sz="2800" b="1"/>
        </a:p>
        <a:p>
          <a:endParaRPr lang="en-AU" sz="3600" b="1"/>
        </a:p>
      </dgm:t>
    </dgm:pt>
    <dgm:pt modelId="{C02FFB51-F6D2-4650-9EA3-0319F160291D}" type="sibTrans" cxnId="{325B0C47-E68E-40D1-B776-1E1488E5BE3C}">
      <dgm:prSet/>
      <dgm:spPr/>
      <dgm:t>
        <a:bodyPr/>
        <a:lstStyle/>
        <a:p>
          <a:endParaRPr lang="en-AU"/>
        </a:p>
      </dgm:t>
    </dgm:pt>
    <dgm:pt modelId="{71B3BD14-3C8A-44B3-8BE7-334F16FC4C15}" type="parTrans" cxnId="{325B0C47-E68E-40D1-B776-1E1488E5BE3C}">
      <dgm:prSet/>
      <dgm:spPr/>
      <dgm:t>
        <a:bodyPr/>
        <a:lstStyle/>
        <a:p>
          <a:endParaRPr lang="en-AU"/>
        </a:p>
      </dgm:t>
    </dgm:pt>
    <dgm:pt modelId="{306E3C1B-D06E-4A85-971B-2E3040A7CDDD}" type="pres">
      <dgm:prSet presAssocID="{3D611EBB-F3E7-42CD-A9AE-BEBBBDD83A56}" presName="compositeShape" presStyleCnt="0">
        <dgm:presLayoutVars>
          <dgm:chMax val="7"/>
          <dgm:dir/>
          <dgm:resizeHandles val="exact"/>
        </dgm:presLayoutVars>
      </dgm:prSet>
      <dgm:spPr/>
    </dgm:pt>
    <dgm:pt modelId="{8425FEF6-6B7E-4452-8041-66CC4E477C3A}" type="pres">
      <dgm:prSet presAssocID="{1D7BCEF9-201E-4C95-8775-7A5EFE9E898A}" presName="circ1" presStyleLbl="vennNode1" presStyleIdx="0" presStyleCnt="2" custScaleX="133720" custScaleY="104624" custLinFactNeighborX="2302" custLinFactNeighborY="284"/>
      <dgm:spPr/>
    </dgm:pt>
    <dgm:pt modelId="{1D2505C4-CC0D-4C38-9922-A8BE5CD0CD1A}" type="pres">
      <dgm:prSet presAssocID="{1D7BCEF9-201E-4C95-8775-7A5EFE9E898A}" presName="circ1Tx" presStyleLbl="revTx" presStyleIdx="0" presStyleCnt="0">
        <dgm:presLayoutVars>
          <dgm:chMax val="0"/>
          <dgm:chPref val="0"/>
          <dgm:bulletEnabled val="1"/>
        </dgm:presLayoutVars>
      </dgm:prSet>
      <dgm:spPr/>
    </dgm:pt>
    <dgm:pt modelId="{FF3B5027-714B-4162-9263-FAFA1938D061}" type="pres">
      <dgm:prSet presAssocID="{C6DD64AE-BE05-45B2-B159-8849B59D1417}" presName="circ2" presStyleLbl="vennNode1" presStyleIdx="1" presStyleCnt="2" custScaleX="137219" custScaleY="104624" custLinFactNeighborX="-5398" custLinFactNeighborY="284"/>
      <dgm:spPr/>
    </dgm:pt>
    <dgm:pt modelId="{4B8CCA6A-C241-43E3-9088-ADC74EEFB07B}" type="pres">
      <dgm:prSet presAssocID="{C6DD64AE-BE05-45B2-B159-8849B59D1417}" presName="circ2Tx" presStyleLbl="revTx" presStyleIdx="0" presStyleCnt="0">
        <dgm:presLayoutVars>
          <dgm:chMax val="0"/>
          <dgm:chPref val="0"/>
          <dgm:bulletEnabled val="1"/>
        </dgm:presLayoutVars>
      </dgm:prSet>
      <dgm:spPr/>
    </dgm:pt>
  </dgm:ptLst>
  <dgm:cxnLst>
    <dgm:cxn modelId="{14A94023-01A4-490D-88CB-056906EAE630}" type="presOf" srcId="{3D611EBB-F3E7-42CD-A9AE-BEBBBDD83A56}" destId="{306E3C1B-D06E-4A85-971B-2E3040A7CDDD}" srcOrd="0" destOrd="0" presId="urn:microsoft.com/office/officeart/2005/8/layout/venn1"/>
    <dgm:cxn modelId="{325B0C47-E68E-40D1-B776-1E1488E5BE3C}" srcId="{3D611EBB-F3E7-42CD-A9AE-BEBBBDD83A56}" destId="{C6DD64AE-BE05-45B2-B159-8849B59D1417}" srcOrd="1" destOrd="0" parTransId="{71B3BD14-3C8A-44B3-8BE7-334F16FC4C15}" sibTransId="{C02FFB51-F6D2-4650-9EA3-0319F160291D}"/>
    <dgm:cxn modelId="{932E204C-0DA8-439A-853E-1B17AB6D73A8}" type="presOf" srcId="{C6DD64AE-BE05-45B2-B159-8849B59D1417}" destId="{FF3B5027-714B-4162-9263-FAFA1938D061}" srcOrd="0" destOrd="0" presId="urn:microsoft.com/office/officeart/2005/8/layout/venn1"/>
    <dgm:cxn modelId="{813EDE51-F010-44E4-A4F4-4EB3F3356891}" type="presOf" srcId="{1D7BCEF9-201E-4C95-8775-7A5EFE9E898A}" destId="{8425FEF6-6B7E-4452-8041-66CC4E477C3A}" srcOrd="0" destOrd="0" presId="urn:microsoft.com/office/officeart/2005/8/layout/venn1"/>
    <dgm:cxn modelId="{AE886B8F-6589-41C1-B1BA-F780A2E9C194}" srcId="{3D611EBB-F3E7-42CD-A9AE-BEBBBDD83A56}" destId="{1D7BCEF9-201E-4C95-8775-7A5EFE9E898A}" srcOrd="0" destOrd="0" parTransId="{4E90CEFE-A15A-41ED-8BAC-681FC0978FF0}" sibTransId="{6FDDE786-512A-4D2C-BB34-23E5D007AB7D}"/>
    <dgm:cxn modelId="{E8B4B2B4-753F-4BF5-B93E-6005588FFDE7}" type="presOf" srcId="{C6DD64AE-BE05-45B2-B159-8849B59D1417}" destId="{4B8CCA6A-C241-43E3-9088-ADC74EEFB07B}" srcOrd="1" destOrd="0" presId="urn:microsoft.com/office/officeart/2005/8/layout/venn1"/>
    <dgm:cxn modelId="{8982EAC0-F095-4FC0-A6FE-284D0B5B353B}" type="presOf" srcId="{1D7BCEF9-201E-4C95-8775-7A5EFE9E898A}" destId="{1D2505C4-CC0D-4C38-9922-A8BE5CD0CD1A}" srcOrd="1" destOrd="0" presId="urn:microsoft.com/office/officeart/2005/8/layout/venn1"/>
    <dgm:cxn modelId="{BA404BAD-4D3F-4D0B-AF84-46D2F0607D78}" type="presParOf" srcId="{306E3C1B-D06E-4A85-971B-2E3040A7CDDD}" destId="{8425FEF6-6B7E-4452-8041-66CC4E477C3A}" srcOrd="0" destOrd="0" presId="urn:microsoft.com/office/officeart/2005/8/layout/venn1"/>
    <dgm:cxn modelId="{CF1FF05C-D2DF-43E6-A05B-1715ED63D254}" type="presParOf" srcId="{306E3C1B-D06E-4A85-971B-2E3040A7CDDD}" destId="{1D2505C4-CC0D-4C38-9922-A8BE5CD0CD1A}" srcOrd="1" destOrd="0" presId="urn:microsoft.com/office/officeart/2005/8/layout/venn1"/>
    <dgm:cxn modelId="{78F96885-3BED-4297-9FF7-C82C426593FA}" type="presParOf" srcId="{306E3C1B-D06E-4A85-971B-2E3040A7CDDD}" destId="{FF3B5027-714B-4162-9263-FAFA1938D061}" srcOrd="2" destOrd="0" presId="urn:microsoft.com/office/officeart/2005/8/layout/venn1"/>
    <dgm:cxn modelId="{0F7A1FBF-75D7-4FBD-A723-91FD2C2F8A43}" type="presParOf" srcId="{306E3C1B-D06E-4A85-971B-2E3040A7CDDD}" destId="{4B8CCA6A-C241-43E3-9088-ADC74EEFB07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5FEF6-6B7E-4452-8041-66CC4E477C3A}">
      <dsp:nvSpPr>
        <dsp:cNvPr id="0" name=""/>
        <dsp:cNvSpPr/>
      </dsp:nvSpPr>
      <dsp:spPr>
        <a:xfrm>
          <a:off x="-536395" y="163580"/>
          <a:ext cx="6303610" cy="4932013"/>
        </a:xfrm>
        <a:prstGeom prst="ellipse">
          <a:avLst/>
        </a:prstGeom>
        <a:solidFill>
          <a:srgbClr val="0070C0">
            <a:alpha val="57000"/>
          </a:srgbClr>
        </a:solidFill>
        <a:ln w="28575" cap="flat" cmpd="sng" algn="ctr">
          <a:solidFill>
            <a:schemeClr val="tx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AU" sz="4000" b="1" kern="1200"/>
        </a:p>
      </dsp:txBody>
      <dsp:txXfrm>
        <a:off x="343837" y="745171"/>
        <a:ext cx="3634513" cy="3768832"/>
      </dsp:txXfrm>
    </dsp:sp>
    <dsp:sp modelId="{FF3B5027-714B-4162-9263-FAFA1938D061}">
      <dsp:nvSpPr>
        <dsp:cNvPr id="0" name=""/>
        <dsp:cNvSpPr/>
      </dsp:nvSpPr>
      <dsp:spPr>
        <a:xfrm>
          <a:off x="2415655" y="163580"/>
          <a:ext cx="6468554" cy="4932013"/>
        </a:xfrm>
        <a:prstGeom prst="ellipse">
          <a:avLst/>
        </a:prstGeom>
        <a:solidFill>
          <a:schemeClr val="accent2">
            <a:lumMod val="60000"/>
            <a:lumOff val="40000"/>
            <a:alpha val="5000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AU" sz="2800" b="1" kern="1200"/>
        </a:p>
        <a:p>
          <a:pPr marL="0" lvl="0" indent="0" algn="ctr" defTabSz="1244600">
            <a:lnSpc>
              <a:spcPct val="90000"/>
            </a:lnSpc>
            <a:spcBef>
              <a:spcPct val="0"/>
            </a:spcBef>
            <a:spcAft>
              <a:spcPct val="35000"/>
            </a:spcAft>
            <a:buNone/>
          </a:pPr>
          <a:endParaRPr lang="en-AU" sz="3600" b="1" kern="1200"/>
        </a:p>
      </dsp:txBody>
      <dsp:txXfrm>
        <a:off x="4251325" y="745171"/>
        <a:ext cx="3729616" cy="37688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919C7-1658-4E42-81DD-CC43F2DC7327}" type="datetimeFigureOut">
              <a:rPr lang="en-AU" smtClean="0"/>
              <a:t>17/02/2025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1760F-2D5A-41D2-AE61-042A3AFBCAEB}" type="slidenum">
              <a:rPr lang="en-AU" smtClean="0"/>
              <a:t>‹#›</a:t>
            </a:fld>
            <a:endParaRPr lang="en-AU"/>
          </a:p>
        </p:txBody>
      </p:sp>
    </p:spTree>
    <p:extLst>
      <p:ext uri="{BB962C8B-B14F-4D97-AF65-F5344CB8AC3E}">
        <p14:creationId xmlns:p14="http://schemas.microsoft.com/office/powerpoint/2010/main" val="57255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422275" y="703263"/>
            <a:ext cx="6254750"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1:notes"/>
          <p:cNvSpPr txBox="1">
            <a:spLocks noGrp="1"/>
          </p:cNvSpPr>
          <p:nvPr>
            <p:ph type="body" idx="1"/>
          </p:nvPr>
        </p:nvSpPr>
        <p:spPr>
          <a:xfrm>
            <a:off x="946686" y="4457755"/>
            <a:ext cx="5205932" cy="4225112"/>
          </a:xfrm>
          <a:prstGeom prst="rect">
            <a:avLst/>
          </a:prstGeom>
          <a:noFill/>
          <a:ln>
            <a:noFill/>
          </a:ln>
        </p:spPr>
        <p:txBody>
          <a:bodyPr spcFirstLastPara="1" wrap="square" lIns="92125" tIns="46050" rIns="92125" bIns="46050" anchor="t" anchorCtr="0">
            <a:normAutofit/>
          </a:bodyPr>
          <a:lstStyle/>
          <a:p>
            <a:pPr marL="0" lvl="0" indent="0" algn="l" rtl="0">
              <a:lnSpc>
                <a:spcPct val="100000"/>
              </a:lnSpc>
              <a:spcBef>
                <a:spcPts val="0"/>
              </a:spcBef>
              <a:spcAft>
                <a:spcPts val="0"/>
              </a:spcAft>
              <a:buSzPts val="1400"/>
              <a:buNone/>
            </a:pPr>
            <a:r>
              <a:rPr lang="en-US"/>
              <a:t>The Impact Masterclass was developed on the lands of the </a:t>
            </a:r>
            <a:r>
              <a:rPr lang="en-US" err="1"/>
              <a:t>Wurundjeri</a:t>
            </a:r>
            <a:r>
              <a:rPr lang="en-US"/>
              <a:t> People of the Kulin Nation, the Gadigal people of the Eora Nation, the lands of the </a:t>
            </a:r>
            <a:r>
              <a:rPr lang="en-AU" b="0" i="0" err="1">
                <a:solidFill>
                  <a:srgbClr val="474747"/>
                </a:solidFill>
                <a:effectLst/>
                <a:latin typeface="Arial" panose="020B0604020202020204" pitchFamily="34" charset="0"/>
              </a:rPr>
              <a:t>Gringai</a:t>
            </a:r>
            <a:r>
              <a:rPr lang="en-AU" b="0" i="0">
                <a:solidFill>
                  <a:srgbClr val="474747"/>
                </a:solidFill>
                <a:effectLst/>
                <a:latin typeface="Arial" panose="020B0604020202020204" pitchFamily="34" charset="0"/>
              </a:rPr>
              <a:t> people</a:t>
            </a:r>
            <a:r>
              <a:rPr lang="en-US"/>
              <a:t>, and the Ngunnawal and </a:t>
            </a:r>
            <a:r>
              <a:rPr lang="en-US" err="1"/>
              <a:t>Ngambri</a:t>
            </a:r>
            <a:r>
              <a:rPr lang="en-US"/>
              <a:t> people. </a:t>
            </a:r>
            <a:endParaRPr/>
          </a:p>
        </p:txBody>
      </p:sp>
      <p:sp>
        <p:nvSpPr>
          <p:cNvPr id="74" name="Google Shape;74;p1:notes"/>
          <p:cNvSpPr txBox="1">
            <a:spLocks noGrp="1"/>
          </p:cNvSpPr>
          <p:nvPr>
            <p:ph type="sldNum" idx="12"/>
          </p:nvPr>
        </p:nvSpPr>
        <p:spPr>
          <a:xfrm>
            <a:off x="4022164" y="8917011"/>
            <a:ext cx="3077137" cy="468289"/>
          </a:xfrm>
          <a:prstGeom prst="rect">
            <a:avLst/>
          </a:prstGeom>
          <a:noFill/>
          <a:ln>
            <a:noFill/>
          </a:ln>
        </p:spPr>
        <p:txBody>
          <a:bodyPr spcFirstLastPara="1" wrap="square" lIns="92125" tIns="46050" rIns="92125" bIns="4605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ffcd879cec_0_666:notes"/>
          <p:cNvSpPr>
            <a:spLocks noGrp="1" noRot="1" noChangeAspect="1"/>
          </p:cNvSpPr>
          <p:nvPr>
            <p:ph type="sldImg" idx="2"/>
          </p:nvPr>
        </p:nvSpPr>
        <p:spPr>
          <a:xfrm>
            <a:off x="422275" y="703263"/>
            <a:ext cx="6254750"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 name="Google Shape;88;g2ffcd879cec_0_666:notes"/>
          <p:cNvSpPr txBox="1">
            <a:spLocks noGrp="1"/>
          </p:cNvSpPr>
          <p:nvPr>
            <p:ph type="body" idx="1"/>
          </p:nvPr>
        </p:nvSpPr>
        <p:spPr>
          <a:xfrm>
            <a:off x="709928" y="4458012"/>
            <a:ext cx="5679306" cy="4223365"/>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3573941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B3AC561-9B90-047E-EAA2-488420EEB864}"/>
            </a:ext>
          </a:extLst>
        </p:cNvPr>
        <p:cNvGrpSpPr/>
        <p:nvPr/>
      </p:nvGrpSpPr>
      <p:grpSpPr>
        <a:xfrm>
          <a:off x="0" y="0"/>
          <a:ext cx="0" cy="0"/>
          <a:chOff x="0" y="0"/>
          <a:chExt cx="0" cy="0"/>
        </a:xfrm>
      </p:grpSpPr>
      <p:sp>
        <p:nvSpPr>
          <p:cNvPr id="106" name="Google Shape;106;g2ffcd879cec_0_1485:notes">
            <a:extLst>
              <a:ext uri="{FF2B5EF4-FFF2-40B4-BE49-F238E27FC236}">
                <a16:creationId xmlns:a16="http://schemas.microsoft.com/office/drawing/2014/main" id="{99E63F70-AF4A-AAF1-22ED-1D590B32E441}"/>
              </a:ext>
            </a:extLst>
          </p:cNvPr>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g2ffcd879cec_0_1485:notes">
            <a:extLst>
              <a:ext uri="{FF2B5EF4-FFF2-40B4-BE49-F238E27FC236}">
                <a16:creationId xmlns:a16="http://schemas.microsoft.com/office/drawing/2014/main" id="{29A7BF51-6873-96DD-195C-BFE9FA299FAA}"/>
              </a:ext>
            </a:extLst>
          </p:cNvPr>
          <p:cNvSpPr txBox="1">
            <a:spLocks noGrp="1"/>
          </p:cNvSpPr>
          <p:nvPr>
            <p:ph type="body" idx="1"/>
          </p:nvPr>
        </p:nvSpPr>
        <p:spPr>
          <a:xfrm>
            <a:off x="688815" y="4758883"/>
            <a:ext cx="5510400" cy="4508400"/>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72676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a:extLst>
            <a:ext uri="{FF2B5EF4-FFF2-40B4-BE49-F238E27FC236}">
              <a16:creationId xmlns:a16="http://schemas.microsoft.com/office/drawing/2014/main" id="{FF88CAE5-E811-AD29-230B-685AFEBA7C24}"/>
            </a:ext>
          </a:extLst>
        </p:cNvPr>
        <p:cNvGrpSpPr/>
        <p:nvPr/>
      </p:nvGrpSpPr>
      <p:grpSpPr>
        <a:xfrm>
          <a:off x="0" y="0"/>
          <a:ext cx="0" cy="0"/>
          <a:chOff x="0" y="0"/>
          <a:chExt cx="0" cy="0"/>
        </a:xfrm>
      </p:grpSpPr>
      <p:sp>
        <p:nvSpPr>
          <p:cNvPr id="487" name="Google Shape;487;g30f99e58b57_0_32:notes">
            <a:extLst>
              <a:ext uri="{FF2B5EF4-FFF2-40B4-BE49-F238E27FC236}">
                <a16:creationId xmlns:a16="http://schemas.microsoft.com/office/drawing/2014/main" id="{A78A917E-62F9-3172-7C48-7E3DABB63EE2}"/>
              </a:ext>
            </a:extLst>
          </p:cNvPr>
          <p:cNvSpPr>
            <a:spLocks noGrp="1" noRot="1" noChangeAspect="1"/>
          </p:cNvSpPr>
          <p:nvPr>
            <p:ph type="sldImg" idx="2"/>
          </p:nvPr>
        </p:nvSpPr>
        <p:spPr>
          <a:xfrm>
            <a:off x="463550" y="722313"/>
            <a:ext cx="6421438" cy="3611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0f99e58b57_0_32:notes">
            <a:extLst>
              <a:ext uri="{FF2B5EF4-FFF2-40B4-BE49-F238E27FC236}">
                <a16:creationId xmlns:a16="http://schemas.microsoft.com/office/drawing/2014/main" id="{766ADA45-261F-40DD-D03A-2759CE79B48C}"/>
              </a:ext>
            </a:extLst>
          </p:cNvPr>
          <p:cNvSpPr txBox="1">
            <a:spLocks noGrp="1"/>
          </p:cNvSpPr>
          <p:nvPr>
            <p:ph type="body" idx="1"/>
          </p:nvPr>
        </p:nvSpPr>
        <p:spPr>
          <a:xfrm>
            <a:off x="979995" y="4575390"/>
            <a:ext cx="5389099" cy="4336546"/>
          </a:xfrm>
          <a:prstGeom prst="rect">
            <a:avLst/>
          </a:prstGeom>
        </p:spPr>
        <p:txBody>
          <a:bodyPr spcFirstLastPara="1" wrap="square" lIns="94898" tIns="47436" rIns="94898" bIns="47436" anchor="t" anchorCtr="0">
            <a:noAutofit/>
          </a:bodyPr>
          <a:lstStyle/>
          <a:p>
            <a:pPr>
              <a:spcBef>
                <a:spcPts val="371"/>
              </a:spcBef>
            </a:pPr>
            <a:endParaRPr/>
          </a:p>
        </p:txBody>
      </p:sp>
      <p:sp>
        <p:nvSpPr>
          <p:cNvPr id="489" name="Google Shape;489;g30f99e58b57_0_32:notes">
            <a:extLst>
              <a:ext uri="{FF2B5EF4-FFF2-40B4-BE49-F238E27FC236}">
                <a16:creationId xmlns:a16="http://schemas.microsoft.com/office/drawing/2014/main" id="{0D5F0468-718D-6CC5-F20B-8C92EFB0857E}"/>
              </a:ext>
            </a:extLst>
          </p:cNvPr>
          <p:cNvSpPr txBox="1">
            <a:spLocks noGrp="1"/>
          </p:cNvSpPr>
          <p:nvPr>
            <p:ph type="sldNum" idx="12"/>
          </p:nvPr>
        </p:nvSpPr>
        <p:spPr>
          <a:xfrm>
            <a:off x="4163684" y="9152322"/>
            <a:ext cx="3185384" cy="480556"/>
          </a:xfrm>
          <a:prstGeom prst="rect">
            <a:avLst/>
          </a:prstGeom>
        </p:spPr>
        <p:txBody>
          <a:bodyPr spcFirstLastPara="1" wrap="square" lIns="94898" tIns="47436" rIns="94898" bIns="47436" anchor="b" anchorCtr="0">
            <a:noAutofit/>
          </a:bodyPr>
          <a:lstStyle/>
          <a:p>
            <a:pPr>
              <a:buClr>
                <a:srgbClr val="000000"/>
              </a:buClr>
              <a:buSzPts val="1300"/>
            </a:pPr>
            <a:fld id="{00000000-1234-1234-1234-123412341234}" type="slidenum">
              <a:rPr lang="en-GB"/>
              <a:pPr>
                <a:buClr>
                  <a:srgbClr val="000000"/>
                </a:buClr>
                <a:buSzPts val="1300"/>
              </a:pPr>
              <a:t>25</a:t>
            </a:fld>
            <a:endParaRPr/>
          </a:p>
        </p:txBody>
      </p:sp>
    </p:spTree>
    <p:extLst>
      <p:ext uri="{BB962C8B-B14F-4D97-AF65-F5344CB8AC3E}">
        <p14:creationId xmlns:p14="http://schemas.microsoft.com/office/powerpoint/2010/main" val="173652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Hi, I’m Suzanne Lavender and I’m the co-chair of the EBC’s Communications committee. I represent Australia and I work in a government policy role to improve sustainability in the built environment. </a:t>
            </a:r>
          </a:p>
          <a:p>
            <a:pPr marL="407035">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This course is really important. </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My job as a policymaker is to help elected representatives make decisions which help people and the planet. I interpret evidence, present options to deliver government priorities, and implement government decisions.</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My job is to make energy work for buildings and communities. </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But I’m not an engineer, or a scientist. I rely on Operating Agents, Subtask leaders and experts - like you - to give me a good foundation on what the evidence says, what a viable policy looks like, the nature of the benefits and the risks.</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Like you, I work in a complex and specialised discipline, interpreting evidence and coming to conclusions. But political science is very different from the research that is done in research annexes.</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We need to make the most of our specialisations so we are better able to make real change.</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Times New Roman" panose="02020603050405020304" pitchFamily="18" charset="0"/>
                <a:cs typeface="Arial" panose="020B0604020202020204" pitchFamily="34" charset="0"/>
              </a:rPr>
              <a:t>To carry out our core function, we need decision makers in government to act on Annex findings and recommendations.</a:t>
            </a:r>
            <a:endParaRPr lang="en-AU" sz="12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AU" sz="1200" kern="100">
                <a:effectLst/>
                <a:latin typeface="Aptos" panose="020B0004020202020204" pitchFamily="34" charset="0"/>
                <a:ea typeface="Times New Roman" panose="02020603050405020304" pitchFamily="18" charset="0"/>
                <a:cs typeface="Arial" panose="020B0604020202020204" pitchFamily="34" charset="0"/>
              </a:rPr>
              <a:t> </a:t>
            </a:r>
            <a:endParaRPr lang="en-AU"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Times New Roman" panose="02020603050405020304" pitchFamily="18" charset="0"/>
                <a:cs typeface="Arial" panose="020B0604020202020204" pitchFamily="34" charset="0"/>
              </a:rPr>
              <a:t>Getting their attention and commitment is not easy. Decision-makers are time poor, unlikely to have a technical background, and definitely do not read long technical reports. Yet these have been our usual Annex outputs.</a:t>
            </a:r>
            <a:endParaRPr lang="en-AU" sz="12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AU" sz="1200" kern="100">
                <a:effectLst/>
                <a:latin typeface="Aptos" panose="020B0004020202020204" pitchFamily="34" charset="0"/>
                <a:ea typeface="Times New Roman" panose="02020603050405020304" pitchFamily="18" charset="0"/>
                <a:cs typeface="Arial" panose="020B0604020202020204" pitchFamily="34" charset="0"/>
              </a:rPr>
              <a:t> </a:t>
            </a:r>
            <a:endParaRPr lang="en-AU"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Times New Roman" panose="02020603050405020304" pitchFamily="18" charset="0"/>
                <a:cs typeface="Arial" panose="020B0604020202020204" pitchFamily="34" charset="0"/>
              </a:rPr>
              <a:t>We need more than this. We need short, sharp focused outputs to make decision-makers pay attention.</a:t>
            </a:r>
            <a:endParaRPr lang="en-AU" sz="12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AU" sz="1200" kern="100">
                <a:effectLst/>
                <a:latin typeface="Aptos" panose="020B0004020202020204" pitchFamily="34" charset="0"/>
                <a:ea typeface="Times New Roman" panose="02020603050405020304" pitchFamily="18" charset="0"/>
                <a:cs typeface="Arial" panose="020B0604020202020204" pitchFamily="34" charset="0"/>
              </a:rPr>
              <a:t> </a:t>
            </a:r>
            <a:endParaRPr lang="en-AU"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To be effective experts, we need to communicate better.</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This is what the Impact Masterclass will help us do.</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These easy to follow training modules will help project leads and researchers identify their audience, and translate their research and key findings into targeted and effective forms of communication.</a:t>
            </a:r>
          </a:p>
          <a:p>
            <a:pPr>
              <a:lnSpc>
                <a:spcPct val="107000"/>
              </a:lnSpc>
              <a:spcAft>
                <a:spcPts val="800"/>
              </a:spcAft>
            </a:pPr>
            <a:r>
              <a:rPr lang="en-AU" sz="1200" kern="100">
                <a:effectLst/>
                <a:latin typeface="Aptos" panose="020B00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Aptos" panose="020B0004020202020204" pitchFamily="34" charset="0"/>
                <a:cs typeface="Arial" panose="020B0604020202020204" pitchFamily="34" charset="0"/>
              </a:rPr>
              <a:t>They will help us navigate the grey area between research and policy. </a:t>
            </a:r>
          </a:p>
          <a:p>
            <a:pPr marL="457200">
              <a:lnSpc>
                <a:spcPct val="107000"/>
              </a:lnSpc>
              <a:spcAft>
                <a:spcPts val="800"/>
              </a:spcAft>
            </a:pPr>
            <a:r>
              <a:rPr lang="en-AU" sz="1200" kern="100">
                <a:effectLst/>
                <a:latin typeface="Aptos" panose="020B0004020202020204" pitchFamily="34" charset="0"/>
                <a:ea typeface="Times New Roman" panose="02020603050405020304" pitchFamily="18" charset="0"/>
                <a:cs typeface="Arial" panose="020B0604020202020204" pitchFamily="34" charset="0"/>
              </a:rPr>
              <a:t> </a:t>
            </a:r>
            <a:endParaRPr lang="en-AU" sz="12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AU" sz="1200" kern="100">
                <a:effectLst/>
                <a:latin typeface="Aptos" panose="020B0004020202020204" pitchFamily="34" charset="0"/>
                <a:ea typeface="Times New Roman" panose="02020603050405020304" pitchFamily="18" charset="0"/>
                <a:cs typeface="Arial" panose="020B0604020202020204" pitchFamily="34" charset="0"/>
              </a:rPr>
              <a:t>It is my hope that they will catalyse the translation of the EBC’s cutting edge collaborative research into real world impact.</a:t>
            </a:r>
            <a:endParaRPr lang="en-AU" sz="1200" kern="100">
              <a:effectLst/>
              <a:latin typeface="Aptos" panose="020B0004020202020204" pitchFamily="34" charset="0"/>
              <a:ea typeface="Aptos" panose="020B0004020202020204" pitchFamily="34" charset="0"/>
              <a:cs typeface="Arial" panose="020B0604020202020204" pitchFamily="34" charset="0"/>
            </a:endParaRPr>
          </a:p>
          <a:p>
            <a:endParaRPr lang="en-AU"/>
          </a:p>
        </p:txBody>
      </p:sp>
      <p:sp>
        <p:nvSpPr>
          <p:cNvPr id="4" name="Slide Number Placeholder 3"/>
          <p:cNvSpPr>
            <a:spLocks noGrp="1"/>
          </p:cNvSpPr>
          <p:nvPr>
            <p:ph type="sldNum" sz="quarter" idx="5"/>
          </p:nvPr>
        </p:nvSpPr>
        <p:spPr/>
        <p:txBody>
          <a:bodyPr/>
          <a:lstStyle/>
          <a:p>
            <a:fld id="{D8A39FEF-C3C4-41A5-8EE2-53247D35E8C7}" type="slidenum">
              <a:rPr lang="en-AU" smtClean="0"/>
              <a:t>2</a:t>
            </a:fld>
            <a:endParaRPr lang="en-AU"/>
          </a:p>
        </p:txBody>
      </p:sp>
    </p:spTree>
    <p:extLst>
      <p:ext uri="{BB962C8B-B14F-4D97-AF65-F5344CB8AC3E}">
        <p14:creationId xmlns:p14="http://schemas.microsoft.com/office/powerpoint/2010/main" val="254180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fcd879cec_0_661:notes"/>
          <p:cNvSpPr>
            <a:spLocks noGrp="1" noRot="1" noChangeAspect="1"/>
          </p:cNvSpPr>
          <p:nvPr>
            <p:ph type="sldImg" idx="2"/>
          </p:nvPr>
        </p:nvSpPr>
        <p:spPr>
          <a:xfrm>
            <a:off x="422275" y="703263"/>
            <a:ext cx="6254750"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 name="Google Shape;82;g2ffcd879cec_0_661:notes"/>
          <p:cNvSpPr txBox="1">
            <a:spLocks noGrp="1"/>
          </p:cNvSpPr>
          <p:nvPr>
            <p:ph type="body" idx="1"/>
          </p:nvPr>
        </p:nvSpPr>
        <p:spPr>
          <a:xfrm>
            <a:off x="709928" y="4458012"/>
            <a:ext cx="5679306" cy="4223365"/>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89f802285_1_7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89f802285_1_78:notes"/>
          <p:cNvSpPr txBox="1">
            <a:spLocks noGrp="1"/>
          </p:cNvSpPr>
          <p:nvPr>
            <p:ph type="body" idx="1"/>
          </p:nvPr>
        </p:nvSpPr>
        <p:spPr>
          <a:xfrm>
            <a:off x="688815" y="4758883"/>
            <a:ext cx="5510400" cy="4508400"/>
          </a:xfrm>
          <a:prstGeom prst="rect">
            <a:avLst/>
          </a:prstGeom>
        </p:spPr>
        <p:txBody>
          <a:bodyPr spcFirstLastPara="1" wrap="square" lIns="92125" tIns="46050" rIns="92125" bIns="4605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B5F54E97-131F-BF55-2B1A-3AA85F2C6D47}"/>
            </a:ext>
          </a:extLst>
        </p:cNvPr>
        <p:cNvGrpSpPr/>
        <p:nvPr/>
      </p:nvGrpSpPr>
      <p:grpSpPr>
        <a:xfrm>
          <a:off x="0" y="0"/>
          <a:ext cx="0" cy="0"/>
          <a:chOff x="0" y="0"/>
          <a:chExt cx="0" cy="0"/>
        </a:xfrm>
      </p:grpSpPr>
      <p:sp>
        <p:nvSpPr>
          <p:cNvPr id="215" name="Google Shape;215;g2ffcd879cec_0_750:notes">
            <a:extLst>
              <a:ext uri="{FF2B5EF4-FFF2-40B4-BE49-F238E27FC236}">
                <a16:creationId xmlns:a16="http://schemas.microsoft.com/office/drawing/2014/main" id="{5B650780-773D-A14B-8C98-FA9A3A842D3C}"/>
              </a:ext>
            </a:extLst>
          </p:cNvPr>
          <p:cNvSpPr>
            <a:spLocks noGrp="1" noRot="1" noChangeAspect="1"/>
          </p:cNvSpPr>
          <p:nvPr>
            <p:ph type="sldImg" idx="2"/>
          </p:nvPr>
        </p:nvSpPr>
        <p:spPr>
          <a:xfrm>
            <a:off x="422275" y="703263"/>
            <a:ext cx="6254750"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g2ffcd879cec_0_750:notes">
            <a:extLst>
              <a:ext uri="{FF2B5EF4-FFF2-40B4-BE49-F238E27FC236}">
                <a16:creationId xmlns:a16="http://schemas.microsoft.com/office/drawing/2014/main" id="{AE25D0E2-4D1F-B4B6-D409-545E214EE81C}"/>
              </a:ext>
            </a:extLst>
          </p:cNvPr>
          <p:cNvSpPr txBox="1">
            <a:spLocks noGrp="1"/>
          </p:cNvSpPr>
          <p:nvPr>
            <p:ph type="body" idx="1"/>
          </p:nvPr>
        </p:nvSpPr>
        <p:spPr>
          <a:xfrm>
            <a:off x="709928" y="4458012"/>
            <a:ext cx="5679306" cy="4223365"/>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278266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fcd879cec_0_706:notes"/>
          <p:cNvSpPr>
            <a:spLocks noGrp="1" noRot="1" noChangeAspect="1"/>
          </p:cNvSpPr>
          <p:nvPr>
            <p:ph type="sldImg" idx="2"/>
          </p:nvPr>
        </p:nvSpPr>
        <p:spPr>
          <a:xfrm>
            <a:off x="463550" y="722313"/>
            <a:ext cx="6421438" cy="36115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g2ffcd879cec_0_706:notes"/>
          <p:cNvSpPr txBox="1">
            <a:spLocks noGrp="1"/>
          </p:cNvSpPr>
          <p:nvPr>
            <p:ph type="body" idx="1"/>
          </p:nvPr>
        </p:nvSpPr>
        <p:spPr>
          <a:xfrm>
            <a:off x="734907" y="4575654"/>
            <a:ext cx="5879133" cy="4334815"/>
          </a:xfrm>
          <a:prstGeom prst="rect">
            <a:avLst/>
          </a:prstGeom>
          <a:noFill/>
          <a:ln>
            <a:noFill/>
          </a:ln>
        </p:spPr>
        <p:txBody>
          <a:bodyPr spcFirstLastPara="1" wrap="square" lIns="94898" tIns="47436" rIns="94898" bIns="47436" anchor="t" anchorCtr="0">
            <a:noAutofit/>
          </a:bodyPr>
          <a:lstStyle/>
          <a:p>
            <a:pPr>
              <a:lnSpc>
                <a:spcPct val="107000"/>
              </a:lnSpc>
              <a:spcAft>
                <a:spcPts val="800"/>
              </a:spcAft>
            </a:pPr>
            <a:r>
              <a:rPr lang="en-AU" sz="1800" kern="100">
                <a:effectLst/>
                <a:latin typeface="Calibri" panose="020F0502020204030204" pitchFamily="34" charset="0"/>
                <a:ea typeface="Calibri" panose="020F0502020204030204" pitchFamily="34" charset="0"/>
                <a:cs typeface="Times New Roman" panose="02020603050405020304" pitchFamily="18" charset="0"/>
              </a:rPr>
              <a:t>When you’re framing research for your particular annex - when you're leading that research - one of the critical things is to understand the audience for whom you're doing the research, as well as the audience who could take up that research and implement it through policy change. </a:t>
            </a:r>
          </a:p>
          <a:p>
            <a:pPr marL="342900" lvl="0" indent="-342900">
              <a:lnSpc>
                <a:spcPct val="107000"/>
              </a:lnSpc>
              <a:buFont typeface="Symbol" panose="05050102010706020507" pitchFamily="18" charset="2"/>
              <a:buChar char=""/>
            </a:pPr>
            <a:r>
              <a:rPr lang="en-AU" sz="1800" kern="100">
                <a:effectLst/>
                <a:latin typeface="Calibri" panose="020F0502020204030204" pitchFamily="34" charset="0"/>
                <a:ea typeface="Calibri" panose="020F0502020204030204" pitchFamily="34" charset="0"/>
                <a:cs typeface="Times New Roman" panose="02020603050405020304" pitchFamily="18" charset="0"/>
              </a:rPr>
              <a:t>So here you are - you may have a particular solution to embodied carbon and be ready to solve the world's problems with a solution. and </a:t>
            </a:r>
          </a:p>
          <a:p>
            <a:pPr marL="342900" lvl="0" indent="-342900">
              <a:lnSpc>
                <a:spcPct val="107000"/>
              </a:lnSpc>
              <a:buFont typeface="Symbol" panose="05050102010706020507" pitchFamily="18" charset="2"/>
              <a:buChar char=""/>
            </a:pPr>
            <a:r>
              <a:rPr lang="en-AU" sz="1800" kern="100">
                <a:effectLst/>
                <a:latin typeface="Calibri" panose="020F0502020204030204" pitchFamily="34" charset="0"/>
                <a:ea typeface="Calibri" panose="020F0502020204030204" pitchFamily="34" charset="0"/>
                <a:cs typeface="Times New Roman" panose="02020603050405020304" pitchFamily="18" charset="0"/>
              </a:rPr>
              <a:t>you want to get to the decision maker, but that decision maker might be a politician who also has commitments to do something about water, waste, air quality, nature, and they also have an election coming. </a:t>
            </a:r>
          </a:p>
          <a:p>
            <a:pPr marL="342900" lvl="0" indent="-342900">
              <a:lnSpc>
                <a:spcPct val="107000"/>
              </a:lnSpc>
              <a:buFont typeface="Symbol" panose="05050102010706020507" pitchFamily="18" charset="2"/>
              <a:buChar char=""/>
            </a:pPr>
            <a:r>
              <a:rPr lang="en-AU" sz="1800" kern="100">
                <a:effectLst/>
                <a:latin typeface="Calibri" panose="020F0502020204030204" pitchFamily="34" charset="0"/>
                <a:ea typeface="Calibri" panose="020F0502020204030204" pitchFamily="34" charset="0"/>
                <a:cs typeface="Times New Roman" panose="02020603050405020304" pitchFamily="18" charset="0"/>
              </a:rPr>
              <a:t>Ideally you would be influencing that decision maker to take up your recommendations, </a:t>
            </a:r>
          </a:p>
          <a:p>
            <a:pPr marL="342900" lvl="0" indent="-342900">
              <a:lnSpc>
                <a:spcPct val="107000"/>
              </a:lnSpc>
              <a:buFont typeface="Symbol" panose="05050102010706020507" pitchFamily="18" charset="2"/>
              <a:buChar char=""/>
            </a:pPr>
            <a:r>
              <a:rPr lang="en-AU" sz="1800" kern="100">
                <a:effectLst/>
                <a:latin typeface="Calibri" panose="020F0502020204030204" pitchFamily="34" charset="0"/>
                <a:ea typeface="Calibri" panose="020F0502020204030204" pitchFamily="34" charset="0"/>
                <a:cs typeface="Times New Roman" panose="02020603050405020304" pitchFamily="18" charset="0"/>
              </a:rPr>
              <a:t>To do so, you have to go through a policymaker who receives communication - including policy recommendations, reports, public opinion surveys, and a host of other information - before it is filtered, collated, and summarised and </a:t>
            </a:r>
          </a:p>
          <a:p>
            <a:pPr marL="342900" lvl="0" indent="-342900">
              <a:lnSpc>
                <a:spcPct val="107000"/>
              </a:lnSpc>
              <a:spcAft>
                <a:spcPts val="800"/>
              </a:spcAft>
              <a:buFont typeface="Symbol" panose="05050102010706020507" pitchFamily="18" charset="2"/>
              <a:buChar char=""/>
            </a:pPr>
            <a:r>
              <a:rPr lang="en-AU" sz="1800" b="1" kern="100">
                <a:effectLst/>
                <a:latin typeface="Calibri" panose="020F0502020204030204" pitchFamily="34" charset="0"/>
                <a:ea typeface="Calibri" panose="020F0502020204030204" pitchFamily="34" charset="0"/>
                <a:cs typeface="Times New Roman" panose="02020603050405020304" pitchFamily="18" charset="0"/>
              </a:rPr>
              <a:t>possibly</a:t>
            </a:r>
            <a:r>
              <a:rPr lang="en-AU" sz="1800" kern="100">
                <a:effectLst/>
                <a:latin typeface="Calibri" panose="020F0502020204030204" pitchFamily="34" charset="0"/>
                <a:ea typeface="Calibri" panose="020F0502020204030204" pitchFamily="34" charset="0"/>
                <a:cs typeface="Times New Roman" panose="02020603050405020304" pitchFamily="18" charset="0"/>
              </a:rPr>
              <a:t> passed on to the decision maker. </a:t>
            </a:r>
          </a:p>
          <a:p>
            <a:pPr>
              <a:lnSpc>
                <a:spcPct val="107000"/>
              </a:lnSpc>
              <a:spcAft>
                <a:spcPts val="800"/>
              </a:spcAft>
            </a:pPr>
            <a:r>
              <a:rPr lang="en-AU" sz="1800" kern="100">
                <a:effectLst/>
                <a:latin typeface="Calibri" panose="020F0502020204030204" pitchFamily="34" charset="0"/>
                <a:ea typeface="Calibri" panose="020F0502020204030204" pitchFamily="34" charset="0"/>
                <a:cs typeface="Times New Roman" panose="02020603050405020304" pitchFamily="18" charset="0"/>
              </a:rPr>
              <a:t>So the policymaker has to think about a decision maker. They know that there is a government commitment to act on embodied carbon, but they don't have a background in this area. They have other issues they are working on and they also know their decision maker has no space in their diary for the next two weeks. So you need to provide them with a really compelling solution that can be implemented in practical terms, that they understand and can bring to their decision maker. They need some logical, actionable things that they can bring very clearly to their superiors. </a:t>
            </a:r>
          </a:p>
          <a:p>
            <a:pPr>
              <a:lnSpc>
                <a:spcPct val="107000"/>
              </a:lnSpc>
              <a:spcAft>
                <a:spcPts val="800"/>
              </a:spcAft>
            </a:pPr>
            <a:r>
              <a:rPr lang="en-AU" sz="1800" kern="100">
                <a:effectLst/>
                <a:latin typeface="Calibri" panose="020F0502020204030204" pitchFamily="34" charset="0"/>
                <a:ea typeface="Calibri" panose="020F0502020204030204" pitchFamily="34" charset="0"/>
                <a:cs typeface="Times New Roman" panose="02020603050405020304" pitchFamily="18" charset="0"/>
              </a:rPr>
              <a:t>So that is the situation your research is coming into. And this is the problem because sometimes what you need to produce as a researcher to create decisions is different to what the policymaker is looking for, and that is what this course aims to help with.</a:t>
            </a:r>
          </a:p>
          <a:p>
            <a:pPr>
              <a:spcBef>
                <a:spcPts val="371"/>
              </a:spcBef>
              <a:buSzPts val="1400"/>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B5F54E97-131F-BF55-2B1A-3AA85F2C6D47}"/>
            </a:ext>
          </a:extLst>
        </p:cNvPr>
        <p:cNvGrpSpPr/>
        <p:nvPr/>
      </p:nvGrpSpPr>
      <p:grpSpPr>
        <a:xfrm>
          <a:off x="0" y="0"/>
          <a:ext cx="0" cy="0"/>
          <a:chOff x="0" y="0"/>
          <a:chExt cx="0" cy="0"/>
        </a:xfrm>
      </p:grpSpPr>
      <p:sp>
        <p:nvSpPr>
          <p:cNvPr id="215" name="Google Shape;215;g2ffcd879cec_0_750:notes">
            <a:extLst>
              <a:ext uri="{FF2B5EF4-FFF2-40B4-BE49-F238E27FC236}">
                <a16:creationId xmlns:a16="http://schemas.microsoft.com/office/drawing/2014/main" id="{5B650780-773D-A14B-8C98-FA9A3A842D3C}"/>
              </a:ext>
            </a:extLst>
          </p:cNvPr>
          <p:cNvSpPr>
            <a:spLocks noGrp="1" noRot="1" noChangeAspect="1"/>
          </p:cNvSpPr>
          <p:nvPr>
            <p:ph type="sldImg" idx="2"/>
          </p:nvPr>
        </p:nvSpPr>
        <p:spPr>
          <a:xfrm>
            <a:off x="422275" y="703263"/>
            <a:ext cx="6254750"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g2ffcd879cec_0_750:notes">
            <a:extLst>
              <a:ext uri="{FF2B5EF4-FFF2-40B4-BE49-F238E27FC236}">
                <a16:creationId xmlns:a16="http://schemas.microsoft.com/office/drawing/2014/main" id="{AE25D0E2-4D1F-B4B6-D409-545E214EE81C}"/>
              </a:ext>
            </a:extLst>
          </p:cNvPr>
          <p:cNvSpPr txBox="1">
            <a:spLocks noGrp="1"/>
          </p:cNvSpPr>
          <p:nvPr>
            <p:ph type="body" idx="1"/>
          </p:nvPr>
        </p:nvSpPr>
        <p:spPr>
          <a:xfrm>
            <a:off x="709928" y="4458012"/>
            <a:ext cx="5679306" cy="4223365"/>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278266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B5F54E97-131F-BF55-2B1A-3AA85F2C6D47}"/>
            </a:ext>
          </a:extLst>
        </p:cNvPr>
        <p:cNvGrpSpPr/>
        <p:nvPr/>
      </p:nvGrpSpPr>
      <p:grpSpPr>
        <a:xfrm>
          <a:off x="0" y="0"/>
          <a:ext cx="0" cy="0"/>
          <a:chOff x="0" y="0"/>
          <a:chExt cx="0" cy="0"/>
        </a:xfrm>
      </p:grpSpPr>
      <p:sp>
        <p:nvSpPr>
          <p:cNvPr id="215" name="Google Shape;215;g2ffcd879cec_0_750:notes">
            <a:extLst>
              <a:ext uri="{FF2B5EF4-FFF2-40B4-BE49-F238E27FC236}">
                <a16:creationId xmlns:a16="http://schemas.microsoft.com/office/drawing/2014/main" id="{5B650780-773D-A14B-8C98-FA9A3A842D3C}"/>
              </a:ext>
            </a:extLst>
          </p:cNvPr>
          <p:cNvSpPr>
            <a:spLocks noGrp="1" noRot="1" noChangeAspect="1"/>
          </p:cNvSpPr>
          <p:nvPr>
            <p:ph type="sldImg" idx="2"/>
          </p:nvPr>
        </p:nvSpPr>
        <p:spPr>
          <a:xfrm>
            <a:off x="422275" y="703263"/>
            <a:ext cx="6254750"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g2ffcd879cec_0_750:notes">
            <a:extLst>
              <a:ext uri="{FF2B5EF4-FFF2-40B4-BE49-F238E27FC236}">
                <a16:creationId xmlns:a16="http://schemas.microsoft.com/office/drawing/2014/main" id="{AE25D0E2-4D1F-B4B6-D409-545E214EE81C}"/>
              </a:ext>
            </a:extLst>
          </p:cNvPr>
          <p:cNvSpPr txBox="1">
            <a:spLocks noGrp="1"/>
          </p:cNvSpPr>
          <p:nvPr>
            <p:ph type="body" idx="1"/>
          </p:nvPr>
        </p:nvSpPr>
        <p:spPr>
          <a:xfrm>
            <a:off x="709928" y="4458012"/>
            <a:ext cx="5679306" cy="4223365"/>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278266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0C12038-2B7B-76AD-45AF-C629528C32DB}"/>
            </a:ext>
          </a:extLst>
        </p:cNvPr>
        <p:cNvGrpSpPr/>
        <p:nvPr/>
      </p:nvGrpSpPr>
      <p:grpSpPr>
        <a:xfrm>
          <a:off x="0" y="0"/>
          <a:ext cx="0" cy="0"/>
          <a:chOff x="0" y="0"/>
          <a:chExt cx="0" cy="0"/>
        </a:xfrm>
      </p:grpSpPr>
      <p:sp>
        <p:nvSpPr>
          <p:cNvPr id="106" name="Google Shape;106;g2ffcd879cec_0_1485:notes">
            <a:extLst>
              <a:ext uri="{FF2B5EF4-FFF2-40B4-BE49-F238E27FC236}">
                <a16:creationId xmlns:a16="http://schemas.microsoft.com/office/drawing/2014/main" id="{6ABD5EB0-9299-43E9-6FE8-E7DDA5236FED}"/>
              </a:ext>
            </a:extLst>
          </p:cNvPr>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g2ffcd879cec_0_1485:notes">
            <a:extLst>
              <a:ext uri="{FF2B5EF4-FFF2-40B4-BE49-F238E27FC236}">
                <a16:creationId xmlns:a16="http://schemas.microsoft.com/office/drawing/2014/main" id="{E9CB809F-70B3-FDF6-B2AB-A398CA9670A0}"/>
              </a:ext>
            </a:extLst>
          </p:cNvPr>
          <p:cNvSpPr txBox="1">
            <a:spLocks noGrp="1"/>
          </p:cNvSpPr>
          <p:nvPr>
            <p:ph type="body" idx="1"/>
          </p:nvPr>
        </p:nvSpPr>
        <p:spPr>
          <a:xfrm>
            <a:off x="688815" y="4758883"/>
            <a:ext cx="5510400" cy="4508400"/>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2467559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D30B-AF78-94E9-2DAC-55A9053860C2}"/>
              </a:ext>
            </a:extLst>
          </p:cNvPr>
          <p:cNvSpPr>
            <a:spLocks noGrp="1"/>
          </p:cNvSpPr>
          <p:nvPr>
            <p:ph type="ctrTitle"/>
          </p:nvPr>
        </p:nvSpPr>
        <p:spPr>
          <a:xfrm>
            <a:off x="1395164" y="2100566"/>
            <a:ext cx="9272833" cy="876119"/>
          </a:xfrm>
        </p:spPr>
        <p:txBody>
          <a:bodyPr anchor="b">
            <a:normAutofit/>
          </a:bodyPr>
          <a:lstStyle>
            <a:lvl1pPr algn="l">
              <a:defRPr sz="4800" b="1">
                <a:solidFill>
                  <a:srgbClr val="F58234"/>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BF5AD8A3-A7F8-3CC1-7A1A-BB6E54DEFAFE}"/>
              </a:ext>
            </a:extLst>
          </p:cNvPr>
          <p:cNvSpPr>
            <a:spLocks noGrp="1"/>
          </p:cNvSpPr>
          <p:nvPr>
            <p:ph type="dt" sz="half" idx="10"/>
          </p:nvPr>
        </p:nvSpPr>
        <p:spPr/>
        <p:txBody>
          <a:bodyPr/>
          <a:lstStyle/>
          <a:p>
            <a:fld id="{680FA698-F2F4-4F7F-B2EB-17F6E3C4A710}" type="datetimeFigureOut">
              <a:rPr lang="en-AU" smtClean="0"/>
              <a:t>17/02/2025</a:t>
            </a:fld>
            <a:endParaRPr lang="en-AU"/>
          </a:p>
        </p:txBody>
      </p:sp>
      <p:sp>
        <p:nvSpPr>
          <p:cNvPr id="5" name="Footer Placeholder 4">
            <a:extLst>
              <a:ext uri="{FF2B5EF4-FFF2-40B4-BE49-F238E27FC236}">
                <a16:creationId xmlns:a16="http://schemas.microsoft.com/office/drawing/2014/main" id="{61D93CD1-7B10-2EF4-8190-0069228462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808BFD-F5F1-37E3-AA60-D725EAE2C200}"/>
              </a:ext>
            </a:extLst>
          </p:cNvPr>
          <p:cNvSpPr>
            <a:spLocks noGrp="1"/>
          </p:cNvSpPr>
          <p:nvPr>
            <p:ph type="sldNum" sz="quarter" idx="12"/>
          </p:nvPr>
        </p:nvSpPr>
        <p:spPr/>
        <p:txBody>
          <a:bodyPr/>
          <a:lstStyle/>
          <a:p>
            <a:fld id="{EE0A9015-5D8E-4977-BC1F-A733F7CE99F9}" type="slidenum">
              <a:rPr lang="en-AU" smtClean="0"/>
              <a:t>‹#›</a:t>
            </a:fld>
            <a:endParaRPr lang="en-AU"/>
          </a:p>
        </p:txBody>
      </p:sp>
      <p:sp>
        <p:nvSpPr>
          <p:cNvPr id="7" name="Google Shape;16;p6">
            <a:extLst>
              <a:ext uri="{FF2B5EF4-FFF2-40B4-BE49-F238E27FC236}">
                <a16:creationId xmlns:a16="http://schemas.microsoft.com/office/drawing/2014/main" id="{9B72A676-C224-D946-72AA-BA9D8A738DD0}"/>
              </a:ext>
            </a:extLst>
          </p:cNvPr>
          <p:cNvSpPr/>
          <p:nvPr userDrawn="1"/>
        </p:nvSpPr>
        <p:spPr>
          <a:xfrm flipV="1">
            <a:off x="1395164" y="3074342"/>
            <a:ext cx="10796833" cy="94269"/>
          </a:xfrm>
          <a:prstGeom prst="rect">
            <a:avLst/>
          </a:prstGeom>
          <a:solidFill>
            <a:srgbClr val="FF972F"/>
          </a:solidFill>
          <a:ln>
            <a:solidFill>
              <a:srgbClr val="F58234"/>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11" name="Text Placeholder 4">
            <a:extLst>
              <a:ext uri="{FF2B5EF4-FFF2-40B4-BE49-F238E27FC236}">
                <a16:creationId xmlns:a16="http://schemas.microsoft.com/office/drawing/2014/main" id="{9D2CBF40-77B9-8745-5277-1EFC18784391}"/>
              </a:ext>
            </a:extLst>
          </p:cNvPr>
          <p:cNvSpPr>
            <a:spLocks noGrp="1"/>
          </p:cNvSpPr>
          <p:nvPr>
            <p:ph type="body" sz="quarter" idx="13" hasCustomPrompt="1"/>
          </p:nvPr>
        </p:nvSpPr>
        <p:spPr>
          <a:xfrm>
            <a:off x="1395164" y="4477627"/>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a:t>Name of presenter, affiliation</a:t>
            </a:r>
          </a:p>
        </p:txBody>
      </p:sp>
      <p:sp>
        <p:nvSpPr>
          <p:cNvPr id="12" name="Text Placeholder 4">
            <a:extLst>
              <a:ext uri="{FF2B5EF4-FFF2-40B4-BE49-F238E27FC236}">
                <a16:creationId xmlns:a16="http://schemas.microsoft.com/office/drawing/2014/main" id="{E59E24FA-8E18-B641-9484-2EBA41D746C0}"/>
              </a:ext>
            </a:extLst>
          </p:cNvPr>
          <p:cNvSpPr>
            <a:spLocks noGrp="1"/>
          </p:cNvSpPr>
          <p:nvPr>
            <p:ph type="body" sz="quarter" idx="14" hasCustomPrompt="1"/>
          </p:nvPr>
        </p:nvSpPr>
        <p:spPr>
          <a:xfrm>
            <a:off x="1395164" y="4905667"/>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a:t>Location &amp; date of presentation</a:t>
            </a:r>
          </a:p>
        </p:txBody>
      </p:sp>
      <p:pic>
        <p:nvPicPr>
          <p:cNvPr id="14" name="Google Shape;15;p6" descr="Logo_EBC_CMYK.JPG">
            <a:extLst>
              <a:ext uri="{FF2B5EF4-FFF2-40B4-BE49-F238E27FC236}">
                <a16:creationId xmlns:a16="http://schemas.microsoft.com/office/drawing/2014/main" id="{A1718AF6-0FF5-8198-2AE3-366C62E0FD63}"/>
              </a:ext>
            </a:extLst>
          </p:cNvPr>
          <p:cNvPicPr preferRelativeResize="0"/>
          <p:nvPr userDrawn="1"/>
        </p:nvPicPr>
        <p:blipFill rotWithShape="1">
          <a:blip r:embed="rId2">
            <a:alphaModFix/>
          </a:blip>
          <a:srcRect/>
          <a:stretch/>
        </p:blipFill>
        <p:spPr>
          <a:xfrm>
            <a:off x="9587060" y="267106"/>
            <a:ext cx="2392113" cy="1344878"/>
          </a:xfrm>
          <a:prstGeom prst="rect">
            <a:avLst/>
          </a:prstGeom>
          <a:noFill/>
          <a:ln>
            <a:noFill/>
          </a:ln>
        </p:spPr>
      </p:pic>
    </p:spTree>
    <p:extLst>
      <p:ext uri="{BB962C8B-B14F-4D97-AF65-F5344CB8AC3E}">
        <p14:creationId xmlns:p14="http://schemas.microsoft.com/office/powerpoint/2010/main" val="105613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1038686" y="309034"/>
            <a:ext cx="9463597" cy="579689"/>
          </a:xfrm>
          <a:prstGeom prst="rect">
            <a:avLst/>
          </a:prstGeom>
        </p:spPr>
        <p:txBody>
          <a:bodyPr lIns="0">
            <a:noAutofit/>
          </a:bodyPr>
          <a:lstStyle>
            <a:lvl1pPr marL="0" indent="0">
              <a:buNone/>
              <a:defRPr lang="en-US" sz="3200" b="1" kern="1200" baseline="0" dirty="0">
                <a:solidFill>
                  <a:srgbClr val="F58234"/>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a:t>TITLE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798989" y="1615735"/>
            <a:ext cx="10384965" cy="4638305"/>
          </a:xfrm>
          <a:prstGeom prst="rect">
            <a:avLst/>
          </a:prstGeom>
        </p:spPr>
        <p:txBody>
          <a:bodyPr lIns="0">
            <a:normAutofit/>
          </a:bodyPr>
          <a:lstStyle>
            <a:lvl1pPr marL="479988" indent="-239178">
              <a:spcBef>
                <a:spcPts val="1333"/>
              </a:spcBef>
              <a:buClr>
                <a:schemeClr val="tx1"/>
              </a:buClr>
              <a:buFont typeface="Arial" panose="020B0604020202020204" pitchFamily="34" charset="0"/>
              <a:buChar char="•"/>
              <a:defRPr sz="2400" baseline="0">
                <a:solidFill>
                  <a:schemeClr val="tx1"/>
                </a:solidFill>
                <a:latin typeface="Calibri" panose="020F0502020204030204" pitchFamily="34" charset="0"/>
                <a:cs typeface="Calibri" panose="020F0502020204030204" pitchFamily="34" charset="0"/>
              </a:defRPr>
            </a:lvl1pPr>
            <a:lvl2pPr marL="719982" indent="-239994">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2pPr>
            <a:lvl3pPr marL="958827" indent="-239178">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3pPr>
            <a:lvl4pPr marL="1200121" indent="-241294">
              <a:spcBef>
                <a:spcPts val="667"/>
              </a:spcBef>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4pPr>
            <a:lvl5pPr marL="1439964" indent="-239994">
              <a:spcBef>
                <a:spcPts val="667"/>
              </a:spcBef>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5pPr>
          </a:lstStyle>
          <a:p>
            <a:pPr lvl="0"/>
            <a:r>
              <a:rPr lang="en-US"/>
              <a:t>Content slide – TCP logo only necessary on first slide</a:t>
            </a:r>
          </a:p>
          <a:p>
            <a:pPr lvl="1"/>
            <a:r>
              <a:rPr lang="en-US"/>
              <a:t>Second level</a:t>
            </a:r>
          </a:p>
          <a:p>
            <a:pPr lvl="2"/>
            <a:r>
              <a:rPr lang="en-US"/>
              <a:t>Third level</a:t>
            </a:r>
          </a:p>
          <a:p>
            <a:pPr lvl="3"/>
            <a:r>
              <a:rPr lang="en-US"/>
              <a:t>Fourth level</a:t>
            </a:r>
          </a:p>
          <a:p>
            <a:pPr lvl="4"/>
            <a:r>
              <a:rPr lang="en-US"/>
              <a:t>Fifth level</a:t>
            </a:r>
          </a:p>
        </p:txBody>
      </p:sp>
      <p:sp>
        <p:nvSpPr>
          <p:cNvPr id="2" name="Google Shape;16;p6">
            <a:extLst>
              <a:ext uri="{FF2B5EF4-FFF2-40B4-BE49-F238E27FC236}">
                <a16:creationId xmlns:a16="http://schemas.microsoft.com/office/drawing/2014/main" id="{3E13880D-96B1-7C67-77AA-498AF59FC38C}"/>
              </a:ext>
            </a:extLst>
          </p:cNvPr>
          <p:cNvSpPr/>
          <p:nvPr userDrawn="1"/>
        </p:nvSpPr>
        <p:spPr>
          <a:xfrm flipV="1">
            <a:off x="0" y="958788"/>
            <a:ext cx="12192000" cy="101166"/>
          </a:xfrm>
          <a:prstGeom prst="rect">
            <a:avLst/>
          </a:prstGeom>
          <a:solidFill>
            <a:srgbClr val="FF972F"/>
          </a:solidFill>
          <a:ln>
            <a:solidFill>
              <a:srgbClr val="F58234"/>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3" name="Google Shape;15;p6" descr="Logo_EBC_CMYK.JPG">
            <a:extLst>
              <a:ext uri="{FF2B5EF4-FFF2-40B4-BE49-F238E27FC236}">
                <a16:creationId xmlns:a16="http://schemas.microsoft.com/office/drawing/2014/main" id="{B6D0D593-D032-B49D-6F57-8C94CB880208}"/>
              </a:ext>
            </a:extLst>
          </p:cNvPr>
          <p:cNvPicPr preferRelativeResize="0"/>
          <p:nvPr userDrawn="1"/>
        </p:nvPicPr>
        <p:blipFill rotWithShape="1">
          <a:blip r:embed="rId2">
            <a:alphaModFix/>
          </a:blip>
          <a:srcRect/>
          <a:stretch/>
        </p:blipFill>
        <p:spPr>
          <a:xfrm>
            <a:off x="10583651" y="71467"/>
            <a:ext cx="1458865" cy="769609"/>
          </a:xfrm>
          <a:prstGeom prst="rect">
            <a:avLst/>
          </a:prstGeom>
          <a:noFill/>
          <a:ln>
            <a:noFill/>
          </a:ln>
        </p:spPr>
      </p:pic>
    </p:spTree>
    <p:extLst>
      <p:ext uri="{BB962C8B-B14F-4D97-AF65-F5344CB8AC3E}">
        <p14:creationId xmlns:p14="http://schemas.microsoft.com/office/powerpoint/2010/main" val="635021275"/>
      </p:ext>
    </p:extLst>
  </p:cSld>
  <p:clrMapOvr>
    <a:masterClrMapping/>
  </p:clrMapOvr>
  <p:extLst>
    <p:ext uri="{DCECCB84-F9BA-43D5-87BE-67443E8EF086}">
      <p15:sldGuideLst xmlns:p15="http://schemas.microsoft.com/office/powerpoint/2012/main">
        <p15:guide id="1" orient="horz" pos="146">
          <p15:clr>
            <a:srgbClr val="FBAE40"/>
          </p15:clr>
        </p15:guide>
        <p15:guide id="2" pos="158">
          <p15:clr>
            <a:srgbClr val="FBAE40"/>
          </p15:clr>
        </p15:guide>
        <p15:guide id="3" orient="horz" pos="1620">
          <p15:clr>
            <a:srgbClr val="FBAE40"/>
          </p15:clr>
        </p15:guide>
        <p15:guide id="4" pos="5602">
          <p15:clr>
            <a:srgbClr val="FBAE40"/>
          </p15:clr>
        </p15:guide>
        <p15:guide id="5" pos="53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C49608-73CC-D59C-B904-6B2152CC26F7}"/>
              </a:ext>
            </a:extLst>
          </p:cNvPr>
          <p:cNvSpPr/>
          <p:nvPr userDrawn="1"/>
        </p:nvSpPr>
        <p:spPr>
          <a:xfrm>
            <a:off x="0" y="1059954"/>
            <a:ext cx="12192000" cy="5798046"/>
          </a:xfrm>
          <a:prstGeom prst="rect">
            <a:avLst/>
          </a:prstGeom>
          <a:solidFill>
            <a:srgbClr val="E8EB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1038686" y="309034"/>
            <a:ext cx="9463597" cy="579689"/>
          </a:xfrm>
          <a:prstGeom prst="rect">
            <a:avLst/>
          </a:prstGeom>
        </p:spPr>
        <p:txBody>
          <a:bodyPr lIns="0">
            <a:noAutofit/>
          </a:bodyPr>
          <a:lstStyle>
            <a:lvl1pPr marL="0" indent="0">
              <a:buNone/>
              <a:defRPr lang="en-US" sz="3200" b="1" kern="1200" baseline="0" dirty="0">
                <a:solidFill>
                  <a:srgbClr val="F58234"/>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a:t>ACTIVITY</a:t>
            </a:r>
          </a:p>
        </p:txBody>
      </p:sp>
      <p:sp>
        <p:nvSpPr>
          <p:cNvPr id="2" name="Google Shape;16;p6">
            <a:extLst>
              <a:ext uri="{FF2B5EF4-FFF2-40B4-BE49-F238E27FC236}">
                <a16:creationId xmlns:a16="http://schemas.microsoft.com/office/drawing/2014/main" id="{3E13880D-96B1-7C67-77AA-498AF59FC38C}"/>
              </a:ext>
            </a:extLst>
          </p:cNvPr>
          <p:cNvSpPr/>
          <p:nvPr userDrawn="1"/>
        </p:nvSpPr>
        <p:spPr>
          <a:xfrm flipV="1">
            <a:off x="0" y="958788"/>
            <a:ext cx="12192000" cy="101166"/>
          </a:xfrm>
          <a:prstGeom prst="rect">
            <a:avLst/>
          </a:prstGeom>
          <a:solidFill>
            <a:srgbClr val="FF972F"/>
          </a:solidFill>
          <a:ln>
            <a:solidFill>
              <a:srgbClr val="F58234"/>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3" name="Google Shape;15;p6" descr="Logo_EBC_CMYK.JPG">
            <a:extLst>
              <a:ext uri="{FF2B5EF4-FFF2-40B4-BE49-F238E27FC236}">
                <a16:creationId xmlns:a16="http://schemas.microsoft.com/office/drawing/2014/main" id="{B6D0D593-D032-B49D-6F57-8C94CB880208}"/>
              </a:ext>
            </a:extLst>
          </p:cNvPr>
          <p:cNvPicPr preferRelativeResize="0"/>
          <p:nvPr userDrawn="1"/>
        </p:nvPicPr>
        <p:blipFill rotWithShape="1">
          <a:blip r:embed="rId2">
            <a:alphaModFix/>
          </a:blip>
          <a:srcRect/>
          <a:stretch/>
        </p:blipFill>
        <p:spPr>
          <a:xfrm>
            <a:off x="10583651" y="71467"/>
            <a:ext cx="1458865" cy="769609"/>
          </a:xfrm>
          <a:prstGeom prst="rect">
            <a:avLst/>
          </a:prstGeom>
          <a:noFill/>
          <a:ln>
            <a:noFill/>
          </a:ln>
        </p:spPr>
      </p:pic>
      <p:sp>
        <p:nvSpPr>
          <p:cNvPr id="4" name="Text Placeholder 4">
            <a:extLst>
              <a:ext uri="{FF2B5EF4-FFF2-40B4-BE49-F238E27FC236}">
                <a16:creationId xmlns:a16="http://schemas.microsoft.com/office/drawing/2014/main" id="{0F56DF7F-3784-0ABB-4CE3-227FD48441C7}"/>
              </a:ext>
            </a:extLst>
          </p:cNvPr>
          <p:cNvSpPr>
            <a:spLocks noGrp="1"/>
          </p:cNvSpPr>
          <p:nvPr>
            <p:ph type="body" sz="quarter" idx="13" hasCustomPrompt="1"/>
          </p:nvPr>
        </p:nvSpPr>
        <p:spPr>
          <a:xfrm>
            <a:off x="798989" y="1615735"/>
            <a:ext cx="10384965" cy="4638305"/>
          </a:xfrm>
          <a:prstGeom prst="rect">
            <a:avLst/>
          </a:prstGeom>
        </p:spPr>
        <p:txBody>
          <a:bodyPr lIns="0">
            <a:normAutofit/>
          </a:bodyPr>
          <a:lstStyle>
            <a:lvl1pPr marL="479988" indent="-239178">
              <a:spcBef>
                <a:spcPts val="1333"/>
              </a:spcBef>
              <a:buClr>
                <a:schemeClr val="tx1"/>
              </a:buClr>
              <a:buFont typeface="Arial" panose="020B0604020202020204" pitchFamily="34" charset="0"/>
              <a:buChar char="•"/>
              <a:defRPr sz="2400" baseline="0">
                <a:solidFill>
                  <a:schemeClr val="tx1"/>
                </a:solidFill>
                <a:latin typeface="Calibri" panose="020F0502020204030204" pitchFamily="34" charset="0"/>
                <a:cs typeface="Calibri" panose="020F0502020204030204" pitchFamily="34" charset="0"/>
              </a:defRPr>
            </a:lvl1pPr>
            <a:lvl2pPr marL="719982" indent="-239994">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2pPr>
            <a:lvl3pPr marL="958827" indent="-239178">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3pPr>
            <a:lvl4pPr marL="1200121" indent="-241294">
              <a:spcBef>
                <a:spcPts val="667"/>
              </a:spcBef>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4pPr>
            <a:lvl5pPr marL="1439964" indent="-239994">
              <a:spcBef>
                <a:spcPts val="667"/>
              </a:spcBef>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5pPr>
          </a:lstStyle>
          <a:p>
            <a:pPr lvl="0"/>
            <a:r>
              <a:rPr lang="en-US"/>
              <a:t>Content slide – TCP logo only necessary on first slide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479450"/>
      </p:ext>
    </p:extLst>
  </p:cSld>
  <p:clrMapOvr>
    <a:masterClrMapping/>
  </p:clrMapOvr>
  <p:extLst>
    <p:ext uri="{DCECCB84-F9BA-43D5-87BE-67443E8EF086}">
      <p15:sldGuideLst xmlns:p15="http://schemas.microsoft.com/office/powerpoint/2012/main">
        <p15:guide id="1" orient="horz" pos="146">
          <p15:clr>
            <a:srgbClr val="FBAE40"/>
          </p15:clr>
        </p15:guide>
        <p15:guide id="2" pos="158">
          <p15:clr>
            <a:srgbClr val="FBAE40"/>
          </p15:clr>
        </p15:guide>
        <p15:guide id="3" orient="horz" pos="1620">
          <p15:clr>
            <a:srgbClr val="FBAE40"/>
          </p15:clr>
        </p15:guide>
        <p15:guide id="4" pos="5602">
          <p15:clr>
            <a:srgbClr val="FBAE40"/>
          </p15:clr>
        </p15:guide>
        <p15:guide id="5" pos="53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1038686" y="309034"/>
            <a:ext cx="9463597" cy="579689"/>
          </a:xfrm>
          <a:prstGeom prst="rect">
            <a:avLst/>
          </a:prstGeom>
        </p:spPr>
        <p:txBody>
          <a:bodyPr lIns="0">
            <a:noAutofit/>
          </a:bodyPr>
          <a:lstStyle>
            <a:lvl1pPr marL="0" indent="0">
              <a:buNone/>
              <a:defRPr lang="en-US" sz="3200" b="1" kern="1200" baseline="0" dirty="0">
                <a:solidFill>
                  <a:srgbClr val="F58234"/>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a:t>image</a:t>
            </a:r>
          </a:p>
        </p:txBody>
      </p:sp>
      <p:sp>
        <p:nvSpPr>
          <p:cNvPr id="2" name="Google Shape;16;p6">
            <a:extLst>
              <a:ext uri="{FF2B5EF4-FFF2-40B4-BE49-F238E27FC236}">
                <a16:creationId xmlns:a16="http://schemas.microsoft.com/office/drawing/2014/main" id="{3E13880D-96B1-7C67-77AA-498AF59FC38C}"/>
              </a:ext>
            </a:extLst>
          </p:cNvPr>
          <p:cNvSpPr/>
          <p:nvPr userDrawn="1"/>
        </p:nvSpPr>
        <p:spPr>
          <a:xfrm flipV="1">
            <a:off x="0" y="958788"/>
            <a:ext cx="12192000" cy="101166"/>
          </a:xfrm>
          <a:prstGeom prst="rect">
            <a:avLst/>
          </a:prstGeom>
          <a:solidFill>
            <a:srgbClr val="FF972F"/>
          </a:solidFill>
          <a:ln>
            <a:solidFill>
              <a:srgbClr val="F58234"/>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3" name="Google Shape;15;p6" descr="Logo_EBC_CMYK.JPG">
            <a:extLst>
              <a:ext uri="{FF2B5EF4-FFF2-40B4-BE49-F238E27FC236}">
                <a16:creationId xmlns:a16="http://schemas.microsoft.com/office/drawing/2014/main" id="{B6D0D593-D032-B49D-6F57-8C94CB880208}"/>
              </a:ext>
            </a:extLst>
          </p:cNvPr>
          <p:cNvPicPr preferRelativeResize="0"/>
          <p:nvPr userDrawn="1"/>
        </p:nvPicPr>
        <p:blipFill rotWithShape="1">
          <a:blip r:embed="rId2">
            <a:alphaModFix/>
          </a:blip>
          <a:srcRect/>
          <a:stretch/>
        </p:blipFill>
        <p:spPr>
          <a:xfrm>
            <a:off x="10583651" y="71467"/>
            <a:ext cx="1458865" cy="769609"/>
          </a:xfrm>
          <a:prstGeom prst="rect">
            <a:avLst/>
          </a:prstGeom>
          <a:noFill/>
          <a:ln>
            <a:noFill/>
          </a:ln>
        </p:spPr>
      </p:pic>
      <p:sp>
        <p:nvSpPr>
          <p:cNvPr id="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808172" y="5795951"/>
            <a:ext cx="8575656" cy="579689"/>
          </a:xfrm>
          <a:prstGeom prst="rect">
            <a:avLst/>
          </a:prstGeom>
        </p:spPr>
        <p:txBody>
          <a:bodyPr lIns="0" anchor="ctr">
            <a:noAutofit/>
          </a:bodyPr>
          <a:lstStyle>
            <a:lvl1pPr marL="0" indent="0">
              <a:buNone/>
              <a:defRPr lang="en-US" sz="2133" b="0"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1038686" y="1177666"/>
            <a:ext cx="10375538" cy="379160"/>
          </a:xfrm>
          <a:prstGeom prst="rect">
            <a:avLst/>
          </a:prstGeom>
        </p:spPr>
        <p:txBody>
          <a:bodyPr/>
          <a:lstStyle>
            <a:lvl1pPr marL="0" indent="0" algn="ctr">
              <a:buNone/>
              <a:defRPr lang="en-US" sz="2133"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Graph title, centered</a:t>
            </a:r>
          </a:p>
        </p:txBody>
      </p:sp>
      <p:sp>
        <p:nvSpPr>
          <p:cNvPr id="6" name="Picture Placeholder 2"/>
          <p:cNvSpPr>
            <a:spLocks noGrp="1"/>
          </p:cNvSpPr>
          <p:nvPr>
            <p:ph type="pic" sz="quarter" idx="15"/>
          </p:nvPr>
        </p:nvSpPr>
        <p:spPr>
          <a:xfrm>
            <a:off x="1116573" y="1639930"/>
            <a:ext cx="10101944" cy="4071663"/>
          </a:xfrm>
          <a:prstGeom prst="rect">
            <a:avLst/>
          </a:prstGeom>
        </p:spPr>
        <p:txBody>
          <a:bodyPr/>
          <a:lstStyle/>
          <a:p>
            <a:endParaRPr lang="en-GB"/>
          </a:p>
        </p:txBody>
      </p:sp>
    </p:spTree>
    <p:extLst>
      <p:ext uri="{BB962C8B-B14F-4D97-AF65-F5344CB8AC3E}">
        <p14:creationId xmlns:p14="http://schemas.microsoft.com/office/powerpoint/2010/main" val="1398199142"/>
      </p:ext>
    </p:extLst>
  </p:cSld>
  <p:clrMapOvr>
    <a:masterClrMapping/>
  </p:clrMapOvr>
  <p:extLst>
    <p:ext uri="{DCECCB84-F9BA-43D5-87BE-67443E8EF086}">
      <p15:sldGuideLst xmlns:p15="http://schemas.microsoft.com/office/powerpoint/2012/main">
        <p15:guide id="1" orient="horz" pos="146">
          <p15:clr>
            <a:srgbClr val="FBAE40"/>
          </p15:clr>
        </p15:guide>
        <p15:guide id="2" pos="158">
          <p15:clr>
            <a:srgbClr val="FBAE40"/>
          </p15:clr>
        </p15:guide>
        <p15:guide id="3" orient="horz" pos="1620">
          <p15:clr>
            <a:srgbClr val="FBAE40"/>
          </p15:clr>
        </p15:guide>
        <p15:guide id="4" pos="5602">
          <p15:clr>
            <a:srgbClr val="FBAE40"/>
          </p15:clr>
        </p15:guide>
        <p15:guide id="5" pos="53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109470-4484-F187-DA38-6043A2A80F2C}"/>
              </a:ext>
            </a:extLst>
          </p:cNvPr>
          <p:cNvSpPr>
            <a:spLocks noGrp="1"/>
          </p:cNvSpPr>
          <p:nvPr>
            <p:ph type="dt" sz="half" idx="10"/>
          </p:nvPr>
        </p:nvSpPr>
        <p:spPr/>
        <p:txBody>
          <a:bodyPr/>
          <a:lstStyle/>
          <a:p>
            <a:fld id="{680FA698-F2F4-4F7F-B2EB-17F6E3C4A710}" type="datetimeFigureOut">
              <a:rPr lang="en-AU" smtClean="0"/>
              <a:t>17/02/2025</a:t>
            </a:fld>
            <a:endParaRPr lang="en-AU"/>
          </a:p>
        </p:txBody>
      </p:sp>
      <p:sp>
        <p:nvSpPr>
          <p:cNvPr id="5" name="Footer Placeholder 4">
            <a:extLst>
              <a:ext uri="{FF2B5EF4-FFF2-40B4-BE49-F238E27FC236}">
                <a16:creationId xmlns:a16="http://schemas.microsoft.com/office/drawing/2014/main" id="{6FD0DB9C-665D-0E40-FC54-2A858C01259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8580AE-5418-67E8-16BD-AEE3C6C84613}"/>
              </a:ext>
            </a:extLst>
          </p:cNvPr>
          <p:cNvSpPr>
            <a:spLocks noGrp="1"/>
          </p:cNvSpPr>
          <p:nvPr>
            <p:ph type="sldNum" sz="quarter" idx="12"/>
          </p:nvPr>
        </p:nvSpPr>
        <p:spPr/>
        <p:txBody>
          <a:bodyPr/>
          <a:lstStyle/>
          <a:p>
            <a:fld id="{EE0A9015-5D8E-4977-BC1F-A733F7CE99F9}" type="slidenum">
              <a:rPr lang="en-AU" smtClean="0"/>
              <a:t>‹#›</a:t>
            </a:fld>
            <a:endParaRPr lang="en-AU"/>
          </a:p>
        </p:txBody>
      </p:sp>
      <p:sp>
        <p:nvSpPr>
          <p:cNvPr id="7" name="Google Shape;16;p6">
            <a:extLst>
              <a:ext uri="{FF2B5EF4-FFF2-40B4-BE49-F238E27FC236}">
                <a16:creationId xmlns:a16="http://schemas.microsoft.com/office/drawing/2014/main" id="{0B2DA8DC-3764-85D0-0CA3-2A9EF7206A8D}"/>
              </a:ext>
            </a:extLst>
          </p:cNvPr>
          <p:cNvSpPr/>
          <p:nvPr userDrawn="1"/>
        </p:nvSpPr>
        <p:spPr>
          <a:xfrm flipV="1">
            <a:off x="1395167" y="1709738"/>
            <a:ext cx="10796833" cy="94269"/>
          </a:xfrm>
          <a:prstGeom prst="rect">
            <a:avLst/>
          </a:prstGeom>
          <a:solidFill>
            <a:srgbClr val="FF972F"/>
          </a:solidFill>
          <a:ln>
            <a:solidFill>
              <a:srgbClr val="F58234"/>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8" name="Google Shape;15;p6" descr="Logo_EBC_CMYK.JPG">
            <a:extLst>
              <a:ext uri="{FF2B5EF4-FFF2-40B4-BE49-F238E27FC236}">
                <a16:creationId xmlns:a16="http://schemas.microsoft.com/office/drawing/2014/main" id="{B3114B2D-06DF-F0C2-C93F-592AD71AB4A2}"/>
              </a:ext>
            </a:extLst>
          </p:cNvPr>
          <p:cNvPicPr preferRelativeResize="0"/>
          <p:nvPr userDrawn="1"/>
        </p:nvPicPr>
        <p:blipFill rotWithShape="1">
          <a:blip r:embed="rId2">
            <a:alphaModFix/>
          </a:blip>
          <a:srcRect/>
          <a:stretch/>
        </p:blipFill>
        <p:spPr>
          <a:xfrm>
            <a:off x="9587060" y="267106"/>
            <a:ext cx="2392113" cy="1344878"/>
          </a:xfrm>
          <a:prstGeom prst="rect">
            <a:avLst/>
          </a:prstGeom>
          <a:noFill/>
          <a:ln>
            <a:noFill/>
          </a:ln>
        </p:spPr>
      </p:pic>
      <p:sp>
        <p:nvSpPr>
          <p:cNvPr id="9" name="Text Placeholder 2">
            <a:extLst>
              <a:ext uri="{FF2B5EF4-FFF2-40B4-BE49-F238E27FC236}">
                <a16:creationId xmlns:a16="http://schemas.microsoft.com/office/drawing/2014/main" id="{DA02A5CC-DF1D-1999-AA83-38218C9F86C3}"/>
              </a:ext>
            </a:extLst>
          </p:cNvPr>
          <p:cNvSpPr>
            <a:spLocks noGrp="1"/>
          </p:cNvSpPr>
          <p:nvPr>
            <p:ph type="body" sz="quarter" idx="13" hasCustomPrompt="1"/>
          </p:nvPr>
        </p:nvSpPr>
        <p:spPr>
          <a:xfrm>
            <a:off x="1392396" y="1950167"/>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rgbClr val="F58234"/>
                </a:solidFill>
                <a:latin typeface="Calibri" panose="020F0502020204030204" pitchFamily="34" charset="0"/>
                <a:ea typeface="+mj-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a:t>Transition slide – TCP logo on bottom (optional)</a:t>
            </a:r>
          </a:p>
        </p:txBody>
      </p:sp>
      <p:sp>
        <p:nvSpPr>
          <p:cNvPr id="10" name="Text Placeholder 4">
            <a:extLst>
              <a:ext uri="{FF2B5EF4-FFF2-40B4-BE49-F238E27FC236}">
                <a16:creationId xmlns:a16="http://schemas.microsoft.com/office/drawing/2014/main" id="{D126D198-6B4F-2E5C-8A15-54A4105DC69F}"/>
              </a:ext>
            </a:extLst>
          </p:cNvPr>
          <p:cNvSpPr>
            <a:spLocks noGrp="1"/>
          </p:cNvSpPr>
          <p:nvPr>
            <p:ph type="body" sz="quarter" idx="14" hasCustomPrompt="1"/>
          </p:nvPr>
        </p:nvSpPr>
        <p:spPr>
          <a:xfrm>
            <a:off x="1392396" y="2828145"/>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a:t>Line 1</a:t>
            </a:r>
          </a:p>
        </p:txBody>
      </p:sp>
      <p:sp>
        <p:nvSpPr>
          <p:cNvPr id="11" name="Text Placeholder 4">
            <a:extLst>
              <a:ext uri="{FF2B5EF4-FFF2-40B4-BE49-F238E27FC236}">
                <a16:creationId xmlns:a16="http://schemas.microsoft.com/office/drawing/2014/main" id="{D34C7632-0408-4DD7-7BF9-01961D7B186F}"/>
              </a:ext>
            </a:extLst>
          </p:cNvPr>
          <p:cNvSpPr>
            <a:spLocks noGrp="1"/>
          </p:cNvSpPr>
          <p:nvPr>
            <p:ph type="body" sz="quarter" idx="15" hasCustomPrompt="1"/>
          </p:nvPr>
        </p:nvSpPr>
        <p:spPr>
          <a:xfrm>
            <a:off x="1395167" y="3135716"/>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a:t>Line 2</a:t>
            </a:r>
          </a:p>
        </p:txBody>
      </p:sp>
    </p:spTree>
    <p:extLst>
      <p:ext uri="{BB962C8B-B14F-4D97-AF65-F5344CB8AC3E}">
        <p14:creationId xmlns:p14="http://schemas.microsoft.com/office/powerpoint/2010/main" val="30582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5"/>
        <p:cNvGrpSpPr/>
        <p:nvPr/>
      </p:nvGrpSpPr>
      <p:grpSpPr>
        <a:xfrm>
          <a:off x="0" y="0"/>
          <a:ext cx="0" cy="0"/>
          <a:chOff x="0" y="0"/>
          <a:chExt cx="0" cy="0"/>
        </a:xfrm>
      </p:grpSpPr>
      <p:sp>
        <p:nvSpPr>
          <p:cNvPr id="28" name="Google Shape;28;g2ffcd879cec_0_1317"/>
          <p:cNvSpPr txBox="1">
            <a:spLocks noGrp="1"/>
          </p:cNvSpPr>
          <p:nvPr>
            <p:ph type="sldNum" idx="12"/>
          </p:nvPr>
        </p:nvSpPr>
        <p:spPr>
          <a:xfrm>
            <a:off x="11330665" y="6251679"/>
            <a:ext cx="7316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GB" smtClean="0"/>
              <a:pPr/>
              <a:t>‹#›</a:t>
            </a:fld>
            <a:endParaRPr lang="en-GB"/>
          </a:p>
        </p:txBody>
      </p:sp>
      <p:sp>
        <p:nvSpPr>
          <p:cNvPr id="2" name="Text Placeholder 3">
            <a:extLst>
              <a:ext uri="{FF2B5EF4-FFF2-40B4-BE49-F238E27FC236}">
                <a16:creationId xmlns:a16="http://schemas.microsoft.com/office/drawing/2014/main" id="{80C3797A-01D3-20A8-757C-AEA6A673B939}"/>
              </a:ext>
            </a:extLst>
          </p:cNvPr>
          <p:cNvSpPr>
            <a:spLocks noGrp="1"/>
          </p:cNvSpPr>
          <p:nvPr>
            <p:ph type="body" sz="quarter" idx="13" hasCustomPrompt="1"/>
          </p:nvPr>
        </p:nvSpPr>
        <p:spPr>
          <a:xfrm>
            <a:off x="1038686" y="309034"/>
            <a:ext cx="9463597" cy="579689"/>
          </a:xfrm>
          <a:prstGeom prst="rect">
            <a:avLst/>
          </a:prstGeom>
        </p:spPr>
        <p:txBody>
          <a:bodyPr lIns="0">
            <a:noAutofit/>
          </a:bodyPr>
          <a:lstStyle>
            <a:lvl1pPr marL="0" indent="0">
              <a:buNone/>
              <a:defRPr lang="en-US" sz="3200" b="1" kern="1200" baseline="0" dirty="0">
                <a:solidFill>
                  <a:srgbClr val="F58234"/>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a:t>CONTENT</a:t>
            </a:r>
          </a:p>
        </p:txBody>
      </p:sp>
      <p:sp>
        <p:nvSpPr>
          <p:cNvPr id="3" name="Google Shape;16;p6">
            <a:extLst>
              <a:ext uri="{FF2B5EF4-FFF2-40B4-BE49-F238E27FC236}">
                <a16:creationId xmlns:a16="http://schemas.microsoft.com/office/drawing/2014/main" id="{FC0522F1-3197-CB30-6C79-2B3B44A04C08}"/>
              </a:ext>
            </a:extLst>
          </p:cNvPr>
          <p:cNvSpPr/>
          <p:nvPr userDrawn="1"/>
        </p:nvSpPr>
        <p:spPr>
          <a:xfrm flipV="1">
            <a:off x="0" y="958788"/>
            <a:ext cx="12192000" cy="101166"/>
          </a:xfrm>
          <a:prstGeom prst="rect">
            <a:avLst/>
          </a:prstGeom>
          <a:solidFill>
            <a:srgbClr val="FF972F"/>
          </a:solidFill>
          <a:ln>
            <a:solidFill>
              <a:srgbClr val="F58234"/>
            </a:solid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4" name="Google Shape;15;p6" descr="Logo_EBC_CMYK.JPG">
            <a:extLst>
              <a:ext uri="{FF2B5EF4-FFF2-40B4-BE49-F238E27FC236}">
                <a16:creationId xmlns:a16="http://schemas.microsoft.com/office/drawing/2014/main" id="{F6CC7E96-FEEF-1955-9472-3A4F31CDFD4A}"/>
              </a:ext>
            </a:extLst>
          </p:cNvPr>
          <p:cNvPicPr preferRelativeResize="0"/>
          <p:nvPr userDrawn="1"/>
        </p:nvPicPr>
        <p:blipFill rotWithShape="1">
          <a:blip r:embed="rId2">
            <a:alphaModFix/>
          </a:blip>
          <a:srcRect/>
          <a:stretch/>
        </p:blipFill>
        <p:spPr>
          <a:xfrm>
            <a:off x="10583651" y="71467"/>
            <a:ext cx="1458865" cy="769609"/>
          </a:xfrm>
          <a:prstGeom prst="rect">
            <a:avLst/>
          </a:prstGeom>
          <a:noFill/>
          <a:ln>
            <a:noFill/>
          </a:ln>
        </p:spPr>
      </p:pic>
      <p:sp>
        <p:nvSpPr>
          <p:cNvPr id="8" name="Text Placeholder 4">
            <a:extLst>
              <a:ext uri="{FF2B5EF4-FFF2-40B4-BE49-F238E27FC236}">
                <a16:creationId xmlns:a16="http://schemas.microsoft.com/office/drawing/2014/main" id="{FB6E35B0-EFA8-BDC8-432F-A2122FB504EE}"/>
              </a:ext>
            </a:extLst>
          </p:cNvPr>
          <p:cNvSpPr>
            <a:spLocks noGrp="1"/>
          </p:cNvSpPr>
          <p:nvPr>
            <p:ph type="body" sz="quarter" idx="14" hasCustomPrompt="1"/>
          </p:nvPr>
        </p:nvSpPr>
        <p:spPr>
          <a:xfrm>
            <a:off x="834500" y="1500327"/>
            <a:ext cx="10384965" cy="4638305"/>
          </a:xfrm>
          <a:prstGeom prst="rect">
            <a:avLst/>
          </a:prstGeom>
        </p:spPr>
        <p:txBody>
          <a:bodyPr lIns="0">
            <a:normAutofit/>
          </a:bodyPr>
          <a:lstStyle>
            <a:lvl1pPr marL="479988" indent="-239178">
              <a:spcBef>
                <a:spcPts val="1333"/>
              </a:spcBef>
              <a:buClr>
                <a:schemeClr val="tx1"/>
              </a:buClr>
              <a:buFont typeface="Arial" panose="020B0604020202020204" pitchFamily="34" charset="0"/>
              <a:buChar char="•"/>
              <a:defRPr sz="2400" baseline="0">
                <a:solidFill>
                  <a:schemeClr val="tx1"/>
                </a:solidFill>
                <a:latin typeface="Calibri" panose="020F0502020204030204" pitchFamily="34" charset="0"/>
                <a:cs typeface="Calibri" panose="020F0502020204030204" pitchFamily="34" charset="0"/>
              </a:defRPr>
            </a:lvl1pPr>
            <a:lvl2pPr marL="719982" indent="-239994">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2pPr>
            <a:lvl3pPr marL="958827" indent="-239178">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3pPr>
            <a:lvl4pPr marL="1200121" indent="-241294">
              <a:spcBef>
                <a:spcPts val="667"/>
              </a:spcBef>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4pPr>
            <a:lvl5pPr marL="1439964" indent="-239994">
              <a:spcBef>
                <a:spcPts val="667"/>
              </a:spcBef>
              <a:buClr>
                <a:schemeClr val="tx1"/>
              </a:buClr>
              <a:buFont typeface="Arial" panose="020B0604020202020204" pitchFamily="34" charset="0"/>
              <a:buChar char="•"/>
              <a:defRPr sz="2400">
                <a:latin typeface="Calibri" panose="020F0502020204030204" pitchFamily="34" charset="0"/>
                <a:cs typeface="Calibri" panose="020F0502020204030204" pitchFamily="34" charset="0"/>
              </a:defRPr>
            </a:lvl5pPr>
          </a:lstStyle>
          <a:p>
            <a:pPr lvl="0"/>
            <a:r>
              <a:rPr lang="en-US"/>
              <a:t>Content slide – TCP logo only necessary on first slide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03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895E-5D0E-2A61-53A1-FB142282C9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4DB174-13A9-9475-AF6E-6D0B3B341C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483246-EE87-AB04-A8B6-51B20F55B7DA}"/>
              </a:ext>
            </a:extLst>
          </p:cNvPr>
          <p:cNvSpPr>
            <a:spLocks noGrp="1"/>
          </p:cNvSpPr>
          <p:nvPr>
            <p:ph type="dt" sz="half" idx="10"/>
          </p:nvPr>
        </p:nvSpPr>
        <p:spPr/>
        <p:txBody>
          <a:bodyPr/>
          <a:lstStyle/>
          <a:p>
            <a:fld id="{02385497-2500-4721-A04D-4F4F5CBBA150}" type="datetimeFigureOut">
              <a:rPr lang="en-AU" smtClean="0"/>
              <a:t>17/02/2025</a:t>
            </a:fld>
            <a:endParaRPr lang="en-AU"/>
          </a:p>
        </p:txBody>
      </p:sp>
      <p:sp>
        <p:nvSpPr>
          <p:cNvPr id="5" name="Footer Placeholder 4">
            <a:extLst>
              <a:ext uri="{FF2B5EF4-FFF2-40B4-BE49-F238E27FC236}">
                <a16:creationId xmlns:a16="http://schemas.microsoft.com/office/drawing/2014/main" id="{ABC743CC-27A8-F914-69A5-E1B3BB6389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87090D-9044-A24B-6FE3-02391A06AEF9}"/>
              </a:ext>
            </a:extLst>
          </p:cNvPr>
          <p:cNvSpPr>
            <a:spLocks noGrp="1"/>
          </p:cNvSpPr>
          <p:nvPr>
            <p:ph type="sldNum" sz="quarter" idx="12"/>
          </p:nvPr>
        </p:nvSpPr>
        <p:spPr/>
        <p:txBody>
          <a:bodyPr/>
          <a:lstStyle/>
          <a:p>
            <a:fld id="{7E8C7785-AAE2-4B76-ABD8-782599A56273}" type="slidenum">
              <a:rPr lang="en-AU" smtClean="0"/>
              <a:t>‹#›</a:t>
            </a:fld>
            <a:endParaRPr lang="en-AU"/>
          </a:p>
        </p:txBody>
      </p:sp>
    </p:spTree>
    <p:extLst>
      <p:ext uri="{BB962C8B-B14F-4D97-AF65-F5344CB8AC3E}">
        <p14:creationId xmlns:p14="http://schemas.microsoft.com/office/powerpoint/2010/main" val="342150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9A6C-A3FC-6821-96E1-9F98658F6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7E7A4D-AF00-5FF7-BCB2-0BCACC3D7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9014D8-3CE2-3294-BF20-889A76F47850}"/>
              </a:ext>
            </a:extLst>
          </p:cNvPr>
          <p:cNvSpPr>
            <a:spLocks noGrp="1"/>
          </p:cNvSpPr>
          <p:nvPr>
            <p:ph type="dt" sz="half" idx="10"/>
          </p:nvPr>
        </p:nvSpPr>
        <p:spPr/>
        <p:txBody>
          <a:bodyPr/>
          <a:lstStyle/>
          <a:p>
            <a:fld id="{82DBE415-475F-4090-9D28-814B4C4227D9}" type="datetimeFigureOut">
              <a:rPr lang="en-GB" smtClean="0"/>
              <a:t>17/02/2025</a:t>
            </a:fld>
            <a:endParaRPr lang="en-GB"/>
          </a:p>
        </p:txBody>
      </p:sp>
      <p:sp>
        <p:nvSpPr>
          <p:cNvPr id="5" name="Footer Placeholder 4">
            <a:extLst>
              <a:ext uri="{FF2B5EF4-FFF2-40B4-BE49-F238E27FC236}">
                <a16:creationId xmlns:a16="http://schemas.microsoft.com/office/drawing/2014/main" id="{A4BC2AEE-3045-4CE4-B1E9-9EA6F6DB7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B2D33E-E880-A57A-2582-8C0BF27B1120}"/>
              </a:ext>
            </a:extLst>
          </p:cNvPr>
          <p:cNvSpPr>
            <a:spLocks noGrp="1"/>
          </p:cNvSpPr>
          <p:nvPr>
            <p:ph type="sldNum" sz="quarter" idx="12"/>
          </p:nvPr>
        </p:nvSpPr>
        <p:spPr/>
        <p:txBody>
          <a:bodyPr/>
          <a:lstStyle/>
          <a:p>
            <a:fld id="{FBF219B8-E25A-4099-9E9A-146A4D4C03F5}" type="slidenum">
              <a:rPr lang="en-GB" smtClean="0"/>
              <a:t>‹#›</a:t>
            </a:fld>
            <a:endParaRPr lang="en-GB"/>
          </a:p>
        </p:txBody>
      </p:sp>
    </p:spTree>
    <p:extLst>
      <p:ext uri="{BB962C8B-B14F-4D97-AF65-F5344CB8AC3E}">
        <p14:creationId xmlns:p14="http://schemas.microsoft.com/office/powerpoint/2010/main" val="204107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7C850-7CA2-DAAD-C7C7-F4CA914BE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A6123F-ECBE-844B-C365-B47237DAB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10A863-41E7-A8CE-EC9A-B671EB7A3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4C2A61-7D29-4934-B1C6-98EBEDAF1C69}" type="datetimeFigureOut">
              <a:rPr lang="en-AU" smtClean="0"/>
              <a:t>17/02/2025</a:t>
            </a:fld>
            <a:endParaRPr lang="en-AU"/>
          </a:p>
        </p:txBody>
      </p:sp>
      <p:sp>
        <p:nvSpPr>
          <p:cNvPr id="5" name="Footer Placeholder 4">
            <a:extLst>
              <a:ext uri="{FF2B5EF4-FFF2-40B4-BE49-F238E27FC236}">
                <a16:creationId xmlns:a16="http://schemas.microsoft.com/office/drawing/2014/main" id="{FB149142-2202-09C3-7EBB-C9039A012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30B5805-8A2A-CE1B-0EDD-A34D7174F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BA2A3C-2073-4279-9C68-C28385A77AE0}" type="slidenum">
              <a:rPr lang="en-AU" smtClean="0"/>
              <a:t>‹#›</a:t>
            </a:fld>
            <a:endParaRPr lang="en-AU"/>
          </a:p>
        </p:txBody>
      </p:sp>
    </p:spTree>
    <p:extLst>
      <p:ext uri="{BB962C8B-B14F-4D97-AF65-F5344CB8AC3E}">
        <p14:creationId xmlns:p14="http://schemas.microsoft.com/office/powerpoint/2010/main" val="2095549613"/>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4" r:id="rId3"/>
    <p:sldLayoutId id="2147483665" r:id="rId4"/>
    <p:sldLayoutId id="2147483669" r:id="rId5"/>
    <p:sldLayoutId id="2147483670" r:id="rId6"/>
    <p:sldLayoutId id="2147483671" r:id="rId7"/>
    <p:sldLayoutId id="214748367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www.linkedin.com/in/dominique-hes/" TargetMode="External"/><Relationship Id="rId3" Type="http://schemas.openxmlformats.org/officeDocument/2006/relationships/hyperlink" Target="mailto:tanya@scienceinpublic.com.au" TargetMode="External"/><Relationship Id="rId7" Type="http://schemas.openxmlformats.org/officeDocument/2006/relationships/hyperlink" Target="mailto:dominiquehes27@gmail.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www.pidcock.com.au/" TargetMode="External"/><Relationship Id="rId5" Type="http://schemas.openxmlformats.org/officeDocument/2006/relationships/hyperlink" Target="mailto:caroline@pidcock.com.au" TargetMode="External"/><Relationship Id="rId4" Type="http://schemas.openxmlformats.org/officeDocument/2006/relationships/hyperlink" Target="http://www.scienceinpublic.com.au/" TargetMode="Externa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microsoft.com/office/2018/10/relationships/comments" Target="../comments/modernComment_164_EEE6AFFE.xml"/><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7.sv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
          <p:cNvSpPr/>
          <p:nvPr/>
        </p:nvSpPr>
        <p:spPr>
          <a:xfrm>
            <a:off x="3400426" y="1300262"/>
            <a:ext cx="6588125" cy="307777"/>
          </a:xfrm>
          <a:prstGeom prst="rect">
            <a:avLst/>
          </a:prstGeom>
          <a:noFill/>
          <a:ln>
            <a:noFill/>
          </a:ln>
        </p:spPr>
        <p:txBody>
          <a:bodyPr spcFirstLastPara="1" wrap="square" lIns="0" tIns="0" rIns="0" bIns="0" anchor="ctr" anchorCtr="0">
            <a:spAutoFit/>
          </a:bodyPr>
          <a:lstStyle/>
          <a:p>
            <a:pPr>
              <a:buClr>
                <a:schemeClr val="dk1"/>
              </a:buClr>
              <a:buSzPts val="2000"/>
            </a:pPr>
            <a:endParaRPr sz="2000">
              <a:solidFill>
                <a:schemeClr val="dk1"/>
              </a:solidFill>
              <a:latin typeface="Arial"/>
              <a:ea typeface="Arial"/>
              <a:cs typeface="Arial"/>
              <a:sym typeface="Arial"/>
            </a:endParaRPr>
          </a:p>
        </p:txBody>
      </p:sp>
      <p:sp>
        <p:nvSpPr>
          <p:cNvPr id="78" name="Google Shape;78;p1"/>
          <p:cNvSpPr/>
          <p:nvPr/>
        </p:nvSpPr>
        <p:spPr>
          <a:xfrm>
            <a:off x="3352801" y="1147862"/>
            <a:ext cx="6061075" cy="307777"/>
          </a:xfrm>
          <a:prstGeom prst="rect">
            <a:avLst/>
          </a:prstGeom>
          <a:noFill/>
          <a:ln>
            <a:noFill/>
          </a:ln>
        </p:spPr>
        <p:txBody>
          <a:bodyPr spcFirstLastPara="1" wrap="square" lIns="0" tIns="0" rIns="0" bIns="0" anchor="ctr" anchorCtr="0">
            <a:spAutoFit/>
          </a:bodyPr>
          <a:lstStyle/>
          <a:p>
            <a:pPr>
              <a:buClr>
                <a:schemeClr val="dk1"/>
              </a:buClr>
              <a:buSzPts val="2000"/>
            </a:pPr>
            <a:endParaRPr sz="2000">
              <a:solidFill>
                <a:schemeClr val="dk1"/>
              </a:solidFill>
              <a:latin typeface="Arial"/>
              <a:ea typeface="Arial"/>
              <a:cs typeface="Arial"/>
              <a:sym typeface="Arial"/>
            </a:endParaRPr>
          </a:p>
        </p:txBody>
      </p:sp>
      <p:sp>
        <p:nvSpPr>
          <p:cNvPr id="2" name="Title 1">
            <a:extLst>
              <a:ext uri="{FF2B5EF4-FFF2-40B4-BE49-F238E27FC236}">
                <a16:creationId xmlns:a16="http://schemas.microsoft.com/office/drawing/2014/main" id="{DA2F760F-17C5-2252-FF69-63666977E244}"/>
              </a:ext>
            </a:extLst>
          </p:cNvPr>
          <p:cNvSpPr>
            <a:spLocks noGrp="1"/>
          </p:cNvSpPr>
          <p:nvPr>
            <p:ph type="ctrTitle"/>
          </p:nvPr>
        </p:nvSpPr>
        <p:spPr>
          <a:xfrm>
            <a:off x="1302697" y="2004260"/>
            <a:ext cx="9272833" cy="876119"/>
          </a:xfrm>
        </p:spPr>
        <p:txBody>
          <a:bodyPr>
            <a:normAutofit/>
          </a:bodyPr>
          <a:lstStyle/>
          <a:p>
            <a:r>
              <a:rPr lang="en-AU"/>
              <a:t>Impact Masterclass</a:t>
            </a:r>
          </a:p>
        </p:txBody>
      </p:sp>
      <p:sp>
        <p:nvSpPr>
          <p:cNvPr id="3" name="Text Placeholder 2">
            <a:extLst>
              <a:ext uri="{FF2B5EF4-FFF2-40B4-BE49-F238E27FC236}">
                <a16:creationId xmlns:a16="http://schemas.microsoft.com/office/drawing/2014/main" id="{20A394CD-73AE-88F9-6D5E-7620AB8F5382}"/>
              </a:ext>
            </a:extLst>
          </p:cNvPr>
          <p:cNvSpPr>
            <a:spLocks noGrp="1"/>
          </p:cNvSpPr>
          <p:nvPr>
            <p:ph type="body" sz="quarter" idx="13"/>
          </p:nvPr>
        </p:nvSpPr>
        <p:spPr>
          <a:xfrm>
            <a:off x="1405116" y="3429000"/>
            <a:ext cx="8316912" cy="306684"/>
          </a:xfrm>
        </p:spPr>
        <p:txBody>
          <a:bodyPr/>
          <a:lstStyle/>
          <a:p>
            <a:r>
              <a:rPr lang="en-US" sz="2000">
                <a:solidFill>
                  <a:srgbClr val="0070C0"/>
                </a:solidFill>
                <a:latin typeface="Arial"/>
                <a:ea typeface="Arial"/>
                <a:cs typeface="Arial"/>
                <a:sym typeface="Arial"/>
              </a:rPr>
              <a:t>Communication for increasing research impact</a:t>
            </a:r>
          </a:p>
        </p:txBody>
      </p:sp>
      <p:sp>
        <p:nvSpPr>
          <p:cNvPr id="4" name="Text Placeholder 3">
            <a:extLst>
              <a:ext uri="{FF2B5EF4-FFF2-40B4-BE49-F238E27FC236}">
                <a16:creationId xmlns:a16="http://schemas.microsoft.com/office/drawing/2014/main" id="{562871D7-8E91-9F4A-ED82-32D57DC2D5D0}"/>
              </a:ext>
            </a:extLst>
          </p:cNvPr>
          <p:cNvSpPr>
            <a:spLocks noGrp="1"/>
          </p:cNvSpPr>
          <p:nvPr>
            <p:ph type="body" sz="quarter" idx="14"/>
          </p:nvPr>
        </p:nvSpPr>
        <p:spPr>
          <a:xfrm>
            <a:off x="1405116" y="4130962"/>
            <a:ext cx="8316912" cy="1579175"/>
          </a:xfrm>
        </p:spPr>
        <p:txBody>
          <a:bodyPr/>
          <a:lstStyle/>
          <a:p>
            <a:pPr>
              <a:spcBef>
                <a:spcPts val="0"/>
              </a:spcBef>
            </a:pPr>
            <a:r>
              <a:rPr lang="en-AU" sz="2000"/>
              <a:t>Tanya Ha - Science in Public</a:t>
            </a:r>
          </a:p>
          <a:p>
            <a:pPr>
              <a:spcBef>
                <a:spcPts val="0"/>
              </a:spcBef>
            </a:pPr>
            <a:r>
              <a:rPr lang="en-AU" sz="2000"/>
              <a:t>Caroline Pidcock - Alchemy </a:t>
            </a:r>
            <a:r>
              <a:rPr lang="en-AU" sz="2000" err="1"/>
              <a:t>colab</a:t>
            </a:r>
            <a:r>
              <a:rPr lang="en-AU" sz="2000"/>
              <a:t> director </a:t>
            </a:r>
          </a:p>
          <a:p>
            <a:pPr>
              <a:spcBef>
                <a:spcPts val="0"/>
              </a:spcBef>
              <a:spcAft>
                <a:spcPts val="1200"/>
              </a:spcAft>
            </a:pPr>
            <a:r>
              <a:rPr lang="en-AU" sz="2000"/>
              <a:t>Dr Dominique Hes - academic, author and policy advisor </a:t>
            </a:r>
          </a:p>
          <a:p>
            <a:pPr>
              <a:spcBef>
                <a:spcPts val="0"/>
              </a:spcBef>
              <a:spcAft>
                <a:spcPts val="1200"/>
              </a:spcAft>
            </a:pPr>
            <a:r>
              <a:rPr lang="en-AU" sz="2000"/>
              <a:t>AUSTRALIA</a:t>
            </a:r>
          </a:p>
          <a:p>
            <a:pPr marL="12700" indent="-12700">
              <a:spcBef>
                <a:spcPts val="0"/>
              </a:spcBef>
              <a:spcAft>
                <a:spcPts val="1200"/>
              </a:spcAft>
            </a:pPr>
            <a:r>
              <a:rPr lang="en-AU" sz="2000"/>
              <a:t>Commissioned by the International Energy Agency (IEA) Energy in Buildings and Communities (EBC) Technology Collaboration Programme (TCP) Steering Group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a:extLst>
            <a:ext uri="{FF2B5EF4-FFF2-40B4-BE49-F238E27FC236}">
              <a16:creationId xmlns:a16="http://schemas.microsoft.com/office/drawing/2014/main" id="{E0F7F5BD-D0EC-ED68-7B29-A6F8772D19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EBCDB2-2767-77B5-7D39-76BFF70949F6}"/>
              </a:ext>
            </a:extLst>
          </p:cNvPr>
          <p:cNvSpPr>
            <a:spLocks noGrp="1"/>
          </p:cNvSpPr>
          <p:nvPr>
            <p:ph type="body" sz="quarter" idx="13"/>
          </p:nvPr>
        </p:nvSpPr>
        <p:spPr/>
        <p:txBody>
          <a:bodyPr/>
          <a:lstStyle/>
          <a:p>
            <a:r>
              <a:rPr lang="en-US"/>
              <a:t>The solution – what the audience needs </a:t>
            </a:r>
            <a:endParaRPr lang="en-AU"/>
          </a:p>
        </p:txBody>
      </p:sp>
    </p:spTree>
    <p:extLst>
      <p:ext uri="{BB962C8B-B14F-4D97-AF65-F5344CB8AC3E}">
        <p14:creationId xmlns:p14="http://schemas.microsoft.com/office/powerpoint/2010/main" val="106384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7A4C85-8E6B-273D-4371-C0FDBBBC8CEF}"/>
              </a:ext>
            </a:extLst>
          </p:cNvPr>
          <p:cNvSpPr>
            <a:spLocks noGrp="1"/>
          </p:cNvSpPr>
          <p:nvPr>
            <p:ph type="body" sz="quarter" idx="12"/>
          </p:nvPr>
        </p:nvSpPr>
        <p:spPr/>
        <p:txBody>
          <a:bodyPr/>
          <a:lstStyle/>
          <a:p>
            <a:r>
              <a:rPr lang="en-GB" sz="3200" b="1">
                <a:solidFill>
                  <a:srgbClr val="FF8001"/>
                </a:solidFill>
              </a:rPr>
              <a:t>What works for this audience</a:t>
            </a:r>
            <a:endParaRPr lang="en-AU"/>
          </a:p>
        </p:txBody>
      </p:sp>
      <p:sp>
        <p:nvSpPr>
          <p:cNvPr id="6" name="Text Placeholder 5">
            <a:extLst>
              <a:ext uri="{FF2B5EF4-FFF2-40B4-BE49-F238E27FC236}">
                <a16:creationId xmlns:a16="http://schemas.microsoft.com/office/drawing/2014/main" id="{3C4E2770-04C1-BD61-6937-F378FFCC56D9}"/>
              </a:ext>
            </a:extLst>
          </p:cNvPr>
          <p:cNvSpPr>
            <a:spLocks noGrp="1"/>
          </p:cNvSpPr>
          <p:nvPr>
            <p:ph type="body" sz="quarter" idx="13"/>
          </p:nvPr>
        </p:nvSpPr>
        <p:spPr>
          <a:xfrm>
            <a:off x="798990" y="1561946"/>
            <a:ext cx="9253314" cy="4638305"/>
          </a:xfrm>
        </p:spPr>
        <p:txBody>
          <a:bodyPr vert="horz" lIns="0" tIns="45720" rIns="91440" bIns="45720" rtlCol="0" anchor="t">
            <a:normAutofit lnSpcReduction="10000"/>
          </a:bodyPr>
          <a:lstStyle/>
          <a:p>
            <a:pPr marL="240665" indent="0">
              <a:buNone/>
            </a:pPr>
            <a:r>
              <a:rPr lang="en-US">
                <a:latin typeface="Calibri"/>
                <a:ea typeface="Calibri"/>
                <a:cs typeface="Calibri"/>
              </a:rPr>
              <a:t>A policymaker will best respond to:</a:t>
            </a:r>
          </a:p>
          <a:p>
            <a:pPr marL="479425" indent="-238760"/>
            <a:r>
              <a:rPr lang="en-US"/>
              <a:t>A </a:t>
            </a:r>
            <a:r>
              <a:rPr lang="en-US" u="sng"/>
              <a:t>short</a:t>
            </a:r>
            <a:r>
              <a:rPr lang="en-US"/>
              <a:t> document (aim for 2 pages) - with links to more information. </a:t>
            </a:r>
            <a:endParaRPr lang="en-US">
              <a:ea typeface="Calibri" panose="020F0502020204030204" pitchFamily="34" charset="0"/>
            </a:endParaRPr>
          </a:p>
          <a:p>
            <a:pPr marL="479425" indent="-238760"/>
            <a:r>
              <a:rPr lang="en-US"/>
              <a:t>A document that </a:t>
            </a:r>
            <a:r>
              <a:rPr lang="en-US" u="sng"/>
              <a:t>starts with key findings </a:t>
            </a:r>
            <a:r>
              <a:rPr lang="en-US"/>
              <a:t>and recommendations. </a:t>
            </a:r>
            <a:endParaRPr lang="en-US">
              <a:ea typeface="Calibri" panose="020F0502020204030204" pitchFamily="34" charset="0"/>
            </a:endParaRPr>
          </a:p>
          <a:p>
            <a:pPr marL="479425" indent="-238760"/>
            <a:r>
              <a:rPr lang="en-US">
                <a:latin typeface="Calibri"/>
                <a:ea typeface="Calibri"/>
                <a:cs typeface="Calibri"/>
              </a:rPr>
              <a:t>A </a:t>
            </a:r>
            <a:r>
              <a:rPr lang="en-US" u="sng">
                <a:latin typeface="Calibri"/>
                <a:ea typeface="Calibri"/>
                <a:cs typeface="Calibri"/>
              </a:rPr>
              <a:t>short title that speaks to the key opportunity.</a:t>
            </a:r>
          </a:p>
          <a:p>
            <a:pPr marL="479425" indent="-238760"/>
            <a:r>
              <a:rPr lang="en-US"/>
              <a:t>Text and language choice that speaks specifically to the decision maker.</a:t>
            </a:r>
            <a:endParaRPr lang="en-US">
              <a:ea typeface="Calibri" panose="020F0502020204030204" pitchFamily="34" charset="0"/>
            </a:endParaRPr>
          </a:p>
          <a:p>
            <a:pPr marL="240665" indent="0">
              <a:buNone/>
            </a:pPr>
            <a:endParaRPr lang="en-US" sz="800">
              <a:ea typeface="Calibri" panose="020F0502020204030204" pitchFamily="34" charset="0"/>
            </a:endParaRPr>
          </a:p>
          <a:p>
            <a:pPr marL="240665" indent="0">
              <a:buNone/>
            </a:pPr>
            <a:r>
              <a:rPr lang="en-US">
                <a:latin typeface="Calibri"/>
                <a:ea typeface="Calibri"/>
                <a:cs typeface="Calibri"/>
              </a:rPr>
              <a:t>This masterclass is complemented by a set of tools to help build documents aimed at policymakers. </a:t>
            </a:r>
          </a:p>
          <a:p>
            <a:pPr marL="240665" indent="0">
              <a:buNone/>
            </a:pPr>
            <a:r>
              <a:rPr lang="en-US">
                <a:latin typeface="Calibri"/>
                <a:ea typeface="Calibri"/>
                <a:cs typeface="Calibri"/>
              </a:rPr>
              <a:t>This includes templates, guides, example policy briefs and example </a:t>
            </a:r>
            <a:endParaRPr lang="en-US">
              <a:ea typeface="Calibri" panose="020F0502020204030204" pitchFamily="34" charset="0"/>
            </a:endParaRPr>
          </a:p>
          <a:p>
            <a:pPr marL="240665" indent="0">
              <a:buNone/>
            </a:pPr>
            <a:r>
              <a:rPr lang="en-US">
                <a:latin typeface="Calibri"/>
                <a:ea typeface="Calibri"/>
                <a:cs typeface="Calibri"/>
              </a:rPr>
              <a:t>executive summaries. </a:t>
            </a:r>
            <a:endParaRPr lang="en-US">
              <a:ea typeface="Calibri"/>
            </a:endParaRPr>
          </a:p>
        </p:txBody>
      </p:sp>
    </p:spTree>
    <p:extLst>
      <p:ext uri="{BB962C8B-B14F-4D97-AF65-F5344CB8AC3E}">
        <p14:creationId xmlns:p14="http://schemas.microsoft.com/office/powerpoint/2010/main" val="155423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a:extLst>
            <a:ext uri="{FF2B5EF4-FFF2-40B4-BE49-F238E27FC236}">
              <a16:creationId xmlns:a16="http://schemas.microsoft.com/office/drawing/2014/main" id="{E0F7F5BD-D0EC-ED68-7B29-A6F8772D19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EBCDB2-2767-77B5-7D39-76BFF70949F6}"/>
              </a:ext>
            </a:extLst>
          </p:cNvPr>
          <p:cNvSpPr>
            <a:spLocks noGrp="1"/>
          </p:cNvSpPr>
          <p:nvPr>
            <p:ph type="body" sz="quarter" idx="13"/>
          </p:nvPr>
        </p:nvSpPr>
        <p:spPr/>
        <p:txBody>
          <a:bodyPr/>
          <a:lstStyle/>
          <a:p>
            <a:r>
              <a:rPr lang="en-US"/>
              <a:t>Tools – template, guide and masterclass</a:t>
            </a:r>
            <a:endParaRPr lang="en-AU"/>
          </a:p>
        </p:txBody>
      </p:sp>
      <p:sp>
        <p:nvSpPr>
          <p:cNvPr id="3" name="Text Placeholder 2">
            <a:extLst>
              <a:ext uri="{FF2B5EF4-FFF2-40B4-BE49-F238E27FC236}">
                <a16:creationId xmlns:a16="http://schemas.microsoft.com/office/drawing/2014/main" id="{3D31164C-2863-273A-C816-9BCABD06523A}"/>
              </a:ext>
            </a:extLst>
          </p:cNvPr>
          <p:cNvSpPr>
            <a:spLocks noGrp="1"/>
          </p:cNvSpPr>
          <p:nvPr>
            <p:ph type="body" sz="quarter" idx="14"/>
          </p:nvPr>
        </p:nvSpPr>
        <p:spPr/>
        <p:txBody>
          <a:bodyPr/>
          <a:lstStyle/>
          <a:p>
            <a:r>
              <a:rPr lang="en-US" sz="2400">
                <a:solidFill>
                  <a:schemeClr val="tx1"/>
                </a:solidFill>
              </a:rPr>
              <a:t>Resources - Policy Brief and Executive Summary introduction </a:t>
            </a:r>
          </a:p>
          <a:p>
            <a:r>
              <a:rPr lang="en-US" sz="2400">
                <a:solidFill>
                  <a:schemeClr val="tx1"/>
                </a:solidFill>
              </a:rPr>
              <a:t>Masterclass introduction – slides, guides, examples, templates and activities</a:t>
            </a:r>
          </a:p>
          <a:p>
            <a:endParaRPr lang="en-US" sz="2400">
              <a:solidFill>
                <a:schemeClr val="tx1"/>
              </a:solidFill>
            </a:endParaRPr>
          </a:p>
        </p:txBody>
      </p:sp>
    </p:spTree>
    <p:extLst>
      <p:ext uri="{BB962C8B-B14F-4D97-AF65-F5344CB8AC3E}">
        <p14:creationId xmlns:p14="http://schemas.microsoft.com/office/powerpoint/2010/main" val="124963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5E4D4FC-1157-A8D4-F54D-8D36FF618ACD}"/>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D2CF4730-74C6-4C7F-BF2F-303A0099255F}"/>
              </a:ext>
            </a:extLst>
          </p:cNvPr>
          <p:cNvSpPr txBox="1"/>
          <p:nvPr/>
        </p:nvSpPr>
        <p:spPr>
          <a:xfrm>
            <a:off x="1595718" y="1252121"/>
            <a:ext cx="7042187" cy="523220"/>
          </a:xfrm>
          <a:prstGeom prst="rect">
            <a:avLst/>
          </a:prstGeom>
          <a:noFill/>
        </p:spPr>
        <p:txBody>
          <a:bodyPr wrap="square">
            <a:spAutoFit/>
          </a:bodyPr>
          <a:lstStyle/>
          <a:p>
            <a:r>
              <a:rPr lang="en-US" sz="2800" b="1">
                <a:solidFill>
                  <a:schemeClr val="tx1"/>
                </a:solidFill>
              </a:rPr>
              <a:t>Policy brief			Executive summary</a:t>
            </a:r>
          </a:p>
        </p:txBody>
      </p:sp>
      <p:sp>
        <p:nvSpPr>
          <p:cNvPr id="6" name="Text Placeholder 1">
            <a:extLst>
              <a:ext uri="{FF2B5EF4-FFF2-40B4-BE49-F238E27FC236}">
                <a16:creationId xmlns:a16="http://schemas.microsoft.com/office/drawing/2014/main" id="{CE9FF586-E1E9-5411-B502-E5F026B11F8F}"/>
              </a:ext>
            </a:extLst>
          </p:cNvPr>
          <p:cNvSpPr>
            <a:spLocks noGrp="1"/>
          </p:cNvSpPr>
          <p:nvPr>
            <p:ph type="body" sz="quarter" idx="12"/>
          </p:nvPr>
        </p:nvSpPr>
        <p:spPr>
          <a:xfrm>
            <a:off x="1038686" y="309034"/>
            <a:ext cx="9463597" cy="579689"/>
          </a:xfrm>
        </p:spPr>
        <p:txBody>
          <a:bodyPr/>
          <a:lstStyle/>
          <a:p>
            <a:r>
              <a:rPr lang="en-US"/>
              <a:t>Two key types of document we will cover</a:t>
            </a:r>
          </a:p>
          <a:p>
            <a:endParaRPr lang="en-AU"/>
          </a:p>
        </p:txBody>
      </p:sp>
      <p:pic>
        <p:nvPicPr>
          <p:cNvPr id="3" name="Picture 2">
            <a:extLst>
              <a:ext uri="{FF2B5EF4-FFF2-40B4-BE49-F238E27FC236}">
                <a16:creationId xmlns:a16="http://schemas.microsoft.com/office/drawing/2014/main" id="{B7EECB44-3629-D0F3-1775-4DE4084CA43E}"/>
              </a:ext>
            </a:extLst>
          </p:cNvPr>
          <p:cNvPicPr>
            <a:picLocks noChangeAspect="1"/>
          </p:cNvPicPr>
          <p:nvPr/>
        </p:nvPicPr>
        <p:blipFill>
          <a:blip r:embed="rId3"/>
          <a:stretch>
            <a:fillRect/>
          </a:stretch>
        </p:blipFill>
        <p:spPr>
          <a:xfrm>
            <a:off x="5258229" y="1915100"/>
            <a:ext cx="3379676" cy="4638670"/>
          </a:xfrm>
          <a:prstGeom prst="rect">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CC59F47D-333E-44F8-0E71-FEE03A603D5E}"/>
              </a:ext>
            </a:extLst>
          </p:cNvPr>
          <p:cNvPicPr>
            <a:picLocks noChangeAspect="1"/>
          </p:cNvPicPr>
          <p:nvPr/>
        </p:nvPicPr>
        <p:blipFill>
          <a:blip r:embed="rId4"/>
          <a:stretch>
            <a:fillRect/>
          </a:stretch>
        </p:blipFill>
        <p:spPr>
          <a:xfrm>
            <a:off x="1006710" y="1915100"/>
            <a:ext cx="3424162" cy="4633866"/>
          </a:xfrm>
          <a:prstGeom prst="rect">
            <a:avLst/>
          </a:prstGeom>
          <a:ln>
            <a:solidFill>
              <a:schemeClr val="tx1">
                <a:lumMod val="50000"/>
                <a:lumOff val="50000"/>
              </a:schemeClr>
            </a:solidFill>
          </a:ln>
        </p:spPr>
      </p:pic>
    </p:spTree>
    <p:extLst>
      <p:ext uri="{BB962C8B-B14F-4D97-AF65-F5344CB8AC3E}">
        <p14:creationId xmlns:p14="http://schemas.microsoft.com/office/powerpoint/2010/main" val="1630736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739F5D-8F94-2DA6-8B73-414A9E1C71CC}"/>
              </a:ext>
            </a:extLst>
          </p:cNvPr>
          <p:cNvSpPr>
            <a:spLocks noGrp="1"/>
          </p:cNvSpPr>
          <p:nvPr>
            <p:ph type="body" sz="quarter" idx="12"/>
          </p:nvPr>
        </p:nvSpPr>
        <p:spPr/>
        <p:txBody>
          <a:bodyPr/>
          <a:lstStyle/>
          <a:p>
            <a:r>
              <a:rPr lang="en-AU"/>
              <a:t>Policy brief introduction </a:t>
            </a:r>
          </a:p>
        </p:txBody>
      </p:sp>
      <p:sp>
        <p:nvSpPr>
          <p:cNvPr id="6" name="Text Placeholder 5">
            <a:extLst>
              <a:ext uri="{FF2B5EF4-FFF2-40B4-BE49-F238E27FC236}">
                <a16:creationId xmlns:a16="http://schemas.microsoft.com/office/drawing/2014/main" id="{083C28B4-85E9-E8DC-9717-EC6EF9C1A1ED}"/>
              </a:ext>
            </a:extLst>
          </p:cNvPr>
          <p:cNvSpPr>
            <a:spLocks noGrp="1"/>
          </p:cNvSpPr>
          <p:nvPr>
            <p:ph type="body" sz="quarter" idx="13"/>
          </p:nvPr>
        </p:nvSpPr>
        <p:spPr>
          <a:xfrm>
            <a:off x="798989" y="1615735"/>
            <a:ext cx="5297011" cy="4638305"/>
          </a:xfrm>
        </p:spPr>
        <p:txBody>
          <a:bodyPr vert="horz" lIns="0" tIns="45720" rIns="91440" bIns="45720" rtlCol="0" anchor="t">
            <a:normAutofit/>
          </a:bodyPr>
          <a:lstStyle/>
          <a:p>
            <a:pPr marL="240665" indent="0">
              <a:buNone/>
            </a:pPr>
            <a:r>
              <a:rPr lang="en-US">
                <a:latin typeface="Calibri"/>
                <a:cs typeface="Calibri"/>
              </a:rPr>
              <a:t>A policy brief should:</a:t>
            </a:r>
          </a:p>
          <a:p>
            <a:pPr marL="479425" indent="-238760">
              <a:buFontTx/>
              <a:buChar char="-"/>
            </a:pPr>
            <a:r>
              <a:rPr lang="en-US">
                <a:latin typeface="Calibri"/>
                <a:cs typeface="Calibri"/>
              </a:rPr>
              <a:t>Provide recommendations to a non-academic audience</a:t>
            </a:r>
          </a:p>
          <a:p>
            <a:pPr marL="479425" indent="-238760">
              <a:buFontTx/>
              <a:buChar char="-"/>
            </a:pPr>
            <a:r>
              <a:rPr lang="en-US">
                <a:latin typeface="Calibri"/>
                <a:cs typeface="Calibri"/>
              </a:rPr>
              <a:t>Include actionable policy options based on the evidence. </a:t>
            </a:r>
          </a:p>
          <a:p>
            <a:pPr marL="240665" indent="0">
              <a:buNone/>
            </a:pPr>
            <a:endParaRPr lang="en-US"/>
          </a:p>
          <a:p>
            <a:pPr marL="240665" indent="0">
              <a:buNone/>
            </a:pPr>
            <a:r>
              <a:rPr lang="en-US">
                <a:latin typeface="Calibri"/>
                <a:cs typeface="Calibri"/>
              </a:rPr>
              <a:t>A policy brief is not a summary of research. </a:t>
            </a:r>
            <a:r>
              <a:rPr lang="en-US" b="1">
                <a:latin typeface="Calibri"/>
                <a:cs typeface="Calibri"/>
              </a:rPr>
              <a:t>It is an interpretation of the research for policy.</a:t>
            </a:r>
          </a:p>
          <a:p>
            <a:pPr marL="240665" indent="0">
              <a:buNone/>
            </a:pPr>
            <a:endParaRPr lang="en-AU"/>
          </a:p>
        </p:txBody>
      </p:sp>
      <p:pic>
        <p:nvPicPr>
          <p:cNvPr id="3" name="Picture 2">
            <a:extLst>
              <a:ext uri="{FF2B5EF4-FFF2-40B4-BE49-F238E27FC236}">
                <a16:creationId xmlns:a16="http://schemas.microsoft.com/office/drawing/2014/main" id="{E5C0CEF5-6618-2B75-BBB9-FDA0E5BA00D0}"/>
              </a:ext>
            </a:extLst>
          </p:cNvPr>
          <p:cNvPicPr>
            <a:picLocks noChangeAspect="1"/>
          </p:cNvPicPr>
          <p:nvPr/>
        </p:nvPicPr>
        <p:blipFill>
          <a:blip r:embed="rId2"/>
          <a:stretch>
            <a:fillRect/>
          </a:stretch>
        </p:blipFill>
        <p:spPr>
          <a:xfrm>
            <a:off x="6191428" y="1620174"/>
            <a:ext cx="3424162" cy="4633866"/>
          </a:xfrm>
          <a:prstGeom prst="rect">
            <a:avLst/>
          </a:prstGeom>
          <a:ln>
            <a:solidFill>
              <a:schemeClr val="tx1">
                <a:lumMod val="50000"/>
                <a:lumOff val="50000"/>
              </a:schemeClr>
            </a:solidFill>
          </a:ln>
        </p:spPr>
      </p:pic>
    </p:spTree>
    <p:extLst>
      <p:ext uri="{BB962C8B-B14F-4D97-AF65-F5344CB8AC3E}">
        <p14:creationId xmlns:p14="http://schemas.microsoft.com/office/powerpoint/2010/main" val="226498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D46F0-1D6F-912D-D0D3-1289879FB046}"/>
              </a:ext>
            </a:extLst>
          </p:cNvPr>
          <p:cNvSpPr>
            <a:spLocks noGrp="1"/>
          </p:cNvSpPr>
          <p:nvPr>
            <p:ph type="body" sz="quarter" idx="12"/>
          </p:nvPr>
        </p:nvSpPr>
        <p:spPr/>
        <p:txBody>
          <a:bodyPr/>
          <a:lstStyle/>
          <a:p>
            <a:r>
              <a:rPr lang="en-AU"/>
              <a:t>Executive summary introduction </a:t>
            </a:r>
          </a:p>
        </p:txBody>
      </p:sp>
      <p:sp>
        <p:nvSpPr>
          <p:cNvPr id="3" name="Text Placeholder 2">
            <a:extLst>
              <a:ext uri="{FF2B5EF4-FFF2-40B4-BE49-F238E27FC236}">
                <a16:creationId xmlns:a16="http://schemas.microsoft.com/office/drawing/2014/main" id="{F07A3E76-9B04-8E7B-D929-E88522E3D8D9}"/>
              </a:ext>
            </a:extLst>
          </p:cNvPr>
          <p:cNvSpPr>
            <a:spLocks noGrp="1"/>
          </p:cNvSpPr>
          <p:nvPr>
            <p:ph type="body" sz="quarter" idx="13"/>
          </p:nvPr>
        </p:nvSpPr>
        <p:spPr>
          <a:xfrm>
            <a:off x="798990" y="1615735"/>
            <a:ext cx="5171504" cy="4638305"/>
          </a:xfrm>
        </p:spPr>
        <p:txBody>
          <a:bodyPr vert="horz" lIns="0" tIns="45720" rIns="91440" bIns="45720" rtlCol="0" anchor="t">
            <a:normAutofit/>
          </a:bodyPr>
          <a:lstStyle/>
          <a:p>
            <a:pPr marL="240665" indent="0">
              <a:buNone/>
            </a:pPr>
            <a:r>
              <a:rPr lang="en-US">
                <a:latin typeface="Calibri"/>
                <a:cs typeface="Calibri"/>
              </a:rPr>
              <a:t>An executive summary should:</a:t>
            </a:r>
            <a:endParaRPr lang="en-US"/>
          </a:p>
          <a:p>
            <a:pPr marL="479425" indent="-238760">
              <a:buFont typeface="Calibri" panose="020B0604020202020204" pitchFamily="34" charset="0"/>
              <a:buChar char="-"/>
            </a:pPr>
            <a:r>
              <a:rPr lang="en-US">
                <a:latin typeface="Calibri"/>
                <a:cs typeface="Calibri"/>
              </a:rPr>
              <a:t>Convey the state of knowledge to a non-academic audience​</a:t>
            </a:r>
            <a:endParaRPr lang="en-US"/>
          </a:p>
          <a:p>
            <a:pPr marL="479425" indent="-238760">
              <a:buFont typeface="Calibri" panose="020B0604020202020204" pitchFamily="34" charset="0"/>
              <a:buChar char="-"/>
            </a:pPr>
            <a:r>
              <a:rPr lang="en-US" err="1">
                <a:latin typeface="Calibri"/>
                <a:cs typeface="Calibri"/>
              </a:rPr>
              <a:t>Summarise</a:t>
            </a:r>
            <a:r>
              <a:rPr lang="en-US">
                <a:latin typeface="Calibri"/>
                <a:cs typeface="Calibri"/>
              </a:rPr>
              <a:t> the relevant, evidence-based research</a:t>
            </a:r>
          </a:p>
          <a:p>
            <a:pPr marL="240665" indent="0">
              <a:buClr>
                <a:srgbClr val="000000"/>
              </a:buClr>
              <a:buNone/>
            </a:pPr>
            <a:endParaRPr lang="en-US">
              <a:latin typeface="Calibri"/>
              <a:cs typeface="Calibri"/>
            </a:endParaRPr>
          </a:p>
          <a:p>
            <a:pPr marL="240665" indent="0">
              <a:buClr>
                <a:srgbClr val="000000"/>
              </a:buClr>
              <a:buNone/>
            </a:pPr>
            <a:r>
              <a:rPr lang="en-US">
                <a:latin typeface="Calibri"/>
                <a:cs typeface="Calibri"/>
              </a:rPr>
              <a:t>An executive summary </a:t>
            </a:r>
            <a:r>
              <a:rPr lang="en-US" b="1">
                <a:latin typeface="Calibri"/>
                <a:cs typeface="Calibri"/>
              </a:rPr>
              <a:t>includes key findings of the research and states why this is important.</a:t>
            </a:r>
            <a:endParaRPr lang="en-US" b="1"/>
          </a:p>
          <a:p>
            <a:pPr marL="479425" indent="-238760">
              <a:buFont typeface="Calibri" panose="020B0604020202020204" pitchFamily="34" charset="0"/>
              <a:buChar char="-"/>
            </a:pPr>
            <a:endParaRPr lang="en-AU"/>
          </a:p>
        </p:txBody>
      </p:sp>
      <p:pic>
        <p:nvPicPr>
          <p:cNvPr id="4" name="Picture 3">
            <a:extLst>
              <a:ext uri="{FF2B5EF4-FFF2-40B4-BE49-F238E27FC236}">
                <a16:creationId xmlns:a16="http://schemas.microsoft.com/office/drawing/2014/main" id="{72E38EE5-5435-E0BE-6FA0-204766D2BEB2}"/>
              </a:ext>
            </a:extLst>
          </p:cNvPr>
          <p:cNvPicPr>
            <a:picLocks noChangeAspect="1"/>
          </p:cNvPicPr>
          <p:nvPr/>
        </p:nvPicPr>
        <p:blipFill>
          <a:blip r:embed="rId2"/>
          <a:stretch>
            <a:fillRect/>
          </a:stretch>
        </p:blipFill>
        <p:spPr>
          <a:xfrm>
            <a:off x="6321561" y="1615735"/>
            <a:ext cx="3379676" cy="4638670"/>
          </a:xfrm>
          <a:prstGeom prst="rect">
            <a:avLst/>
          </a:prstGeom>
          <a:ln>
            <a:solidFill>
              <a:schemeClr val="tx1">
                <a:lumMod val="50000"/>
                <a:lumOff val="50000"/>
              </a:schemeClr>
            </a:solidFill>
          </a:ln>
        </p:spPr>
      </p:pic>
    </p:spTree>
    <p:extLst>
      <p:ext uri="{BB962C8B-B14F-4D97-AF65-F5344CB8AC3E}">
        <p14:creationId xmlns:p14="http://schemas.microsoft.com/office/powerpoint/2010/main" val="281310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2604-E173-F347-3EF7-2FA86C8AE8F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DA3E98-AFDE-44E9-227B-395A25F19D00}"/>
              </a:ext>
            </a:extLst>
          </p:cNvPr>
          <p:cNvSpPr>
            <a:spLocks noGrp="1"/>
          </p:cNvSpPr>
          <p:nvPr>
            <p:ph type="body" sz="quarter" idx="12"/>
          </p:nvPr>
        </p:nvSpPr>
        <p:spPr/>
        <p:txBody>
          <a:bodyPr/>
          <a:lstStyle/>
          <a:p>
            <a:r>
              <a:rPr lang="en-AU"/>
              <a:t>Masterclass introduction </a:t>
            </a:r>
          </a:p>
        </p:txBody>
      </p:sp>
      <p:sp>
        <p:nvSpPr>
          <p:cNvPr id="3" name="Text Placeholder 2">
            <a:extLst>
              <a:ext uri="{FF2B5EF4-FFF2-40B4-BE49-F238E27FC236}">
                <a16:creationId xmlns:a16="http://schemas.microsoft.com/office/drawing/2014/main" id="{C901A557-DA39-9A96-EA52-18F72B8817F6}"/>
              </a:ext>
            </a:extLst>
          </p:cNvPr>
          <p:cNvSpPr>
            <a:spLocks noGrp="1"/>
          </p:cNvSpPr>
          <p:nvPr>
            <p:ph type="body" sz="quarter" idx="13"/>
          </p:nvPr>
        </p:nvSpPr>
        <p:spPr>
          <a:xfrm>
            <a:off x="798989" y="1615735"/>
            <a:ext cx="8918752" cy="4638305"/>
          </a:xfrm>
        </p:spPr>
        <p:txBody>
          <a:bodyPr vert="horz" lIns="0" tIns="45720" rIns="91440" bIns="45720" rtlCol="0" anchor="t">
            <a:normAutofit/>
          </a:bodyPr>
          <a:lstStyle/>
          <a:p>
            <a:pPr marL="240665" indent="0">
              <a:spcBef>
                <a:spcPts val="1800"/>
              </a:spcBef>
              <a:spcAft>
                <a:spcPts val="600"/>
              </a:spcAft>
              <a:buNone/>
            </a:pPr>
            <a:r>
              <a:rPr lang="en-US" sz="2800">
                <a:latin typeface="Calibri"/>
                <a:ea typeface="Calibri"/>
                <a:cs typeface="Calibri"/>
              </a:rPr>
              <a:t>1. </a:t>
            </a:r>
            <a:r>
              <a:rPr lang="en-US" sz="2800" b="1">
                <a:latin typeface="Calibri"/>
                <a:ea typeface="Calibri"/>
                <a:cs typeface="Calibri"/>
              </a:rPr>
              <a:t>Masterclass</a:t>
            </a:r>
            <a:r>
              <a:rPr lang="en-US" sz="2800">
                <a:latin typeface="Calibri"/>
                <a:ea typeface="Calibri"/>
                <a:cs typeface="Calibri"/>
              </a:rPr>
              <a:t> </a:t>
            </a:r>
            <a:r>
              <a:rPr lang="en-US" sz="2800" b="1">
                <a:latin typeface="Calibri"/>
                <a:ea typeface="Calibri"/>
                <a:cs typeface="Calibri"/>
              </a:rPr>
              <a:t>structure</a:t>
            </a:r>
            <a:r>
              <a:rPr lang="en-US" sz="2800">
                <a:latin typeface="Calibri"/>
                <a:ea typeface="Calibri"/>
                <a:cs typeface="Calibri"/>
              </a:rPr>
              <a:t> overview</a:t>
            </a:r>
          </a:p>
          <a:p>
            <a:pPr marL="240665" indent="0">
              <a:spcBef>
                <a:spcPts val="1800"/>
              </a:spcBef>
              <a:spcAft>
                <a:spcPts val="600"/>
              </a:spcAft>
              <a:buNone/>
            </a:pPr>
            <a:r>
              <a:rPr lang="en-US" sz="2800">
                <a:latin typeface="Calibri"/>
                <a:ea typeface="Calibri"/>
                <a:cs typeface="Calibri"/>
              </a:rPr>
              <a:t>2. </a:t>
            </a:r>
            <a:r>
              <a:rPr lang="en-US" sz="2800" b="1">
                <a:latin typeface="Calibri"/>
                <a:ea typeface="Calibri"/>
                <a:cs typeface="Calibri"/>
              </a:rPr>
              <a:t>Written</a:t>
            </a:r>
            <a:r>
              <a:rPr lang="en-US" sz="2800">
                <a:latin typeface="Calibri"/>
                <a:ea typeface="Calibri"/>
                <a:cs typeface="Calibri"/>
              </a:rPr>
              <a:t> guides, templates (policy brief &amp; executive summary) and examples</a:t>
            </a:r>
          </a:p>
          <a:p>
            <a:pPr marL="240665" indent="0">
              <a:spcBef>
                <a:spcPts val="1800"/>
              </a:spcBef>
              <a:spcAft>
                <a:spcPts val="600"/>
              </a:spcAft>
              <a:buNone/>
            </a:pPr>
            <a:r>
              <a:rPr lang="en-US" sz="2800">
                <a:latin typeface="Calibri"/>
                <a:ea typeface="Calibri"/>
                <a:cs typeface="Calibri"/>
              </a:rPr>
              <a:t>3. </a:t>
            </a:r>
            <a:r>
              <a:rPr lang="en-US" sz="2800" b="1">
                <a:latin typeface="Calibri"/>
                <a:ea typeface="Calibri"/>
                <a:cs typeface="Calibri"/>
              </a:rPr>
              <a:t>Recorded</a:t>
            </a:r>
            <a:r>
              <a:rPr lang="en-US" sz="2800">
                <a:latin typeface="Calibri"/>
                <a:ea typeface="Calibri"/>
                <a:cs typeface="Calibri"/>
              </a:rPr>
              <a:t> module presentations;</a:t>
            </a:r>
          </a:p>
          <a:p>
            <a:pPr marL="240665" indent="0">
              <a:spcBef>
                <a:spcPts val="1800"/>
              </a:spcBef>
              <a:spcAft>
                <a:spcPts val="600"/>
              </a:spcAft>
              <a:buNone/>
            </a:pPr>
            <a:r>
              <a:rPr lang="en-US" sz="2800">
                <a:latin typeface="Calibri"/>
                <a:ea typeface="Calibri"/>
                <a:cs typeface="Calibri"/>
              </a:rPr>
              <a:t>4. Module </a:t>
            </a:r>
            <a:r>
              <a:rPr lang="en-US" sz="2800" b="1">
                <a:latin typeface="Calibri"/>
                <a:ea typeface="Calibri"/>
                <a:cs typeface="Calibri"/>
              </a:rPr>
              <a:t>workbook </a:t>
            </a:r>
            <a:r>
              <a:rPr lang="en-US" sz="2800">
                <a:latin typeface="Calibri"/>
                <a:ea typeface="Calibri"/>
                <a:cs typeface="Calibri"/>
              </a:rPr>
              <a:t>and </a:t>
            </a:r>
            <a:r>
              <a:rPr lang="en-US" sz="2800" b="1">
                <a:latin typeface="Calibri"/>
                <a:ea typeface="Calibri"/>
                <a:cs typeface="Calibri"/>
              </a:rPr>
              <a:t>checklists</a:t>
            </a:r>
            <a:r>
              <a:rPr lang="en-US" sz="2800">
                <a:latin typeface="Calibri"/>
                <a:ea typeface="Calibri"/>
                <a:cs typeface="Calibri"/>
              </a:rPr>
              <a:t> to guide the learner through the content</a:t>
            </a:r>
          </a:p>
          <a:p>
            <a:pPr marL="240665" indent="0">
              <a:spcBef>
                <a:spcPts val="1800"/>
              </a:spcBef>
              <a:spcAft>
                <a:spcPts val="600"/>
              </a:spcAft>
              <a:buNone/>
            </a:pPr>
            <a:r>
              <a:rPr lang="en-US" sz="2800">
                <a:latin typeface="Calibri"/>
                <a:ea typeface="Calibri"/>
                <a:cs typeface="Calibri"/>
              </a:rPr>
              <a:t>5. </a:t>
            </a:r>
            <a:r>
              <a:rPr lang="en-US" sz="2800" b="1">
                <a:latin typeface="Calibri"/>
                <a:ea typeface="Calibri"/>
                <a:cs typeface="Calibri"/>
              </a:rPr>
              <a:t>Activities</a:t>
            </a:r>
            <a:r>
              <a:rPr lang="en-US" sz="2800">
                <a:latin typeface="Calibri"/>
                <a:ea typeface="Calibri"/>
                <a:cs typeface="Calibri"/>
              </a:rPr>
              <a:t> to help identify audience, language style and content priorities.</a:t>
            </a:r>
          </a:p>
        </p:txBody>
      </p:sp>
    </p:spTree>
    <p:extLst>
      <p:ext uri="{BB962C8B-B14F-4D97-AF65-F5344CB8AC3E}">
        <p14:creationId xmlns:p14="http://schemas.microsoft.com/office/powerpoint/2010/main" val="410385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Text Placeholder 1">
            <a:extLst>
              <a:ext uri="{FF2B5EF4-FFF2-40B4-BE49-F238E27FC236}">
                <a16:creationId xmlns:a16="http://schemas.microsoft.com/office/drawing/2014/main" id="{4428C09D-3C64-A277-8A1A-F21F478DCBB3}"/>
              </a:ext>
            </a:extLst>
          </p:cNvPr>
          <p:cNvSpPr>
            <a:spLocks noGrp="1"/>
          </p:cNvSpPr>
          <p:nvPr>
            <p:ph type="body" sz="quarter" idx="13"/>
          </p:nvPr>
        </p:nvSpPr>
        <p:spPr/>
        <p:txBody>
          <a:bodyPr/>
          <a:lstStyle/>
          <a:p>
            <a:r>
              <a:rPr lang="en-GB" sz="3200" b="1">
                <a:solidFill>
                  <a:srgbClr val="FF8001"/>
                </a:solidFill>
              </a:rPr>
              <a:t>1. Masterclass Structure</a:t>
            </a:r>
            <a:endParaRPr lang="en-AU"/>
          </a:p>
        </p:txBody>
      </p:sp>
      <p:sp>
        <p:nvSpPr>
          <p:cNvPr id="91" name="Google Shape;91;g2ffcd879cec_0_666"/>
          <p:cNvSpPr txBox="1"/>
          <p:nvPr/>
        </p:nvSpPr>
        <p:spPr>
          <a:xfrm>
            <a:off x="1210562" y="3120650"/>
            <a:ext cx="5820867" cy="461700"/>
          </a:xfrm>
          <a:prstGeom prst="rect">
            <a:avLst/>
          </a:prstGeom>
          <a:solidFill>
            <a:srgbClr val="FF972F"/>
          </a:solidFill>
          <a:ln>
            <a:noFill/>
          </a:ln>
        </p:spPr>
        <p:txBody>
          <a:bodyPr spcFirstLastPara="1" wrap="square" lIns="91425" tIns="91425" rIns="91425" bIns="91425" anchor="t" anchorCtr="0">
            <a:spAutoFit/>
          </a:bodyPr>
          <a:lstStyle/>
          <a:p>
            <a:pPr algn="ctr">
              <a:buClr>
                <a:srgbClr val="000000"/>
              </a:buClr>
              <a:buSzPts val="1800"/>
            </a:pPr>
            <a:r>
              <a:rPr lang="en-GB">
                <a:solidFill>
                  <a:schemeClr val="dk2"/>
                </a:solidFill>
                <a:latin typeface="Arial"/>
                <a:ea typeface="Arial"/>
                <a:cs typeface="Arial"/>
                <a:sym typeface="Arial"/>
              </a:rPr>
              <a:t>M1 - Audience and stakeholders</a:t>
            </a:r>
            <a:endParaRPr>
              <a:solidFill>
                <a:schemeClr val="dk2"/>
              </a:solidFill>
              <a:latin typeface="Arial"/>
              <a:ea typeface="Arial"/>
              <a:cs typeface="Arial"/>
              <a:sym typeface="Arial"/>
            </a:endParaRPr>
          </a:p>
        </p:txBody>
      </p:sp>
      <p:sp>
        <p:nvSpPr>
          <p:cNvPr id="92" name="Google Shape;92;g2ffcd879cec_0_666"/>
          <p:cNvSpPr txBox="1"/>
          <p:nvPr/>
        </p:nvSpPr>
        <p:spPr>
          <a:xfrm>
            <a:off x="301686" y="5685600"/>
            <a:ext cx="2369100" cy="738900"/>
          </a:xfrm>
          <a:prstGeom prst="rect">
            <a:avLst/>
          </a:prstGeom>
          <a:solidFill>
            <a:srgbClr val="0044FF"/>
          </a:solidFill>
          <a:ln>
            <a:noFill/>
          </a:ln>
        </p:spPr>
        <p:txBody>
          <a:bodyPr spcFirstLastPara="1" wrap="square" lIns="91425" tIns="91425" rIns="91425" bIns="91425" anchor="t" anchorCtr="0">
            <a:spAutoFit/>
          </a:bodyPr>
          <a:lstStyle/>
          <a:p>
            <a:pPr algn="ctr">
              <a:buClr>
                <a:srgbClr val="000000"/>
              </a:buClr>
              <a:buSzPts val="1800"/>
            </a:pPr>
            <a:r>
              <a:rPr lang="en-GB">
                <a:solidFill>
                  <a:schemeClr val="bg1"/>
                </a:solidFill>
                <a:latin typeface="Arial"/>
                <a:ea typeface="Arial"/>
                <a:cs typeface="Arial"/>
                <a:sym typeface="Arial"/>
              </a:rPr>
              <a:t>M3 - Government and Industry</a:t>
            </a:r>
            <a:endParaRPr>
              <a:solidFill>
                <a:schemeClr val="bg1"/>
              </a:solidFill>
              <a:latin typeface="Arial"/>
              <a:ea typeface="Arial"/>
              <a:cs typeface="Arial"/>
              <a:sym typeface="Arial"/>
            </a:endParaRPr>
          </a:p>
        </p:txBody>
      </p:sp>
      <p:sp>
        <p:nvSpPr>
          <p:cNvPr id="93" name="Google Shape;93;g2ffcd879cec_0_666"/>
          <p:cNvSpPr txBox="1"/>
          <p:nvPr/>
        </p:nvSpPr>
        <p:spPr>
          <a:xfrm>
            <a:off x="3070871" y="5669331"/>
            <a:ext cx="2166214" cy="738633"/>
          </a:xfrm>
          <a:prstGeom prst="rect">
            <a:avLst/>
          </a:prstGeom>
          <a:solidFill>
            <a:srgbClr val="0044FF"/>
          </a:solidFill>
          <a:ln>
            <a:noFill/>
          </a:ln>
        </p:spPr>
        <p:txBody>
          <a:bodyPr spcFirstLastPara="1" wrap="square" lIns="91425" tIns="91425" rIns="91425" bIns="91425" anchor="t" anchorCtr="0">
            <a:spAutoFit/>
          </a:bodyPr>
          <a:lstStyle/>
          <a:p>
            <a:pPr algn="ctr">
              <a:buClr>
                <a:srgbClr val="000000"/>
              </a:buClr>
              <a:buSzPts val="1800"/>
            </a:pPr>
            <a:r>
              <a:rPr lang="en-GB">
                <a:solidFill>
                  <a:schemeClr val="bg1"/>
                </a:solidFill>
                <a:latin typeface="Arial"/>
                <a:ea typeface="Arial"/>
                <a:cs typeface="Arial"/>
                <a:sym typeface="Arial"/>
              </a:rPr>
              <a:t>M4 - Public and Media</a:t>
            </a:r>
            <a:endParaRPr>
              <a:solidFill>
                <a:schemeClr val="bg1"/>
              </a:solidFill>
              <a:latin typeface="Arial"/>
              <a:ea typeface="Arial"/>
              <a:cs typeface="Arial"/>
              <a:sym typeface="Arial"/>
            </a:endParaRPr>
          </a:p>
        </p:txBody>
      </p:sp>
      <p:sp>
        <p:nvSpPr>
          <p:cNvPr id="94" name="Google Shape;94;g2ffcd879cec_0_666"/>
          <p:cNvSpPr txBox="1"/>
          <p:nvPr/>
        </p:nvSpPr>
        <p:spPr>
          <a:xfrm>
            <a:off x="5612418" y="5671489"/>
            <a:ext cx="2324700" cy="736474"/>
          </a:xfrm>
          <a:prstGeom prst="rect">
            <a:avLst/>
          </a:prstGeom>
          <a:solidFill>
            <a:srgbClr val="0044FF"/>
          </a:solidFill>
          <a:ln>
            <a:noFill/>
          </a:ln>
        </p:spPr>
        <p:txBody>
          <a:bodyPr spcFirstLastPara="1" wrap="square" lIns="91425" tIns="91425" rIns="91425" bIns="91425" anchor="t" anchorCtr="0">
            <a:spAutoFit/>
          </a:bodyPr>
          <a:lstStyle/>
          <a:p>
            <a:pPr algn="ctr">
              <a:buClr>
                <a:srgbClr val="000000"/>
              </a:buClr>
              <a:buSzPts val="1800"/>
            </a:pPr>
            <a:r>
              <a:rPr lang="en-GB">
                <a:solidFill>
                  <a:schemeClr val="bg1"/>
                </a:solidFill>
                <a:latin typeface="Arial"/>
                <a:ea typeface="Arial"/>
                <a:cs typeface="Arial"/>
                <a:sym typeface="Arial"/>
              </a:rPr>
              <a:t>M5 - Strategic Social Media</a:t>
            </a:r>
            <a:endParaRPr>
              <a:solidFill>
                <a:schemeClr val="bg1"/>
              </a:solidFill>
              <a:latin typeface="Arial"/>
              <a:ea typeface="Arial"/>
              <a:cs typeface="Arial"/>
              <a:sym typeface="Arial"/>
            </a:endParaRPr>
          </a:p>
        </p:txBody>
      </p:sp>
      <p:grpSp>
        <p:nvGrpSpPr>
          <p:cNvPr id="96" name="Google Shape;96;g2ffcd879cec_0_666"/>
          <p:cNvGrpSpPr/>
          <p:nvPr/>
        </p:nvGrpSpPr>
        <p:grpSpPr>
          <a:xfrm>
            <a:off x="2722245" y="2200109"/>
            <a:ext cx="2787600" cy="830380"/>
            <a:chOff x="2605275" y="1253475"/>
            <a:chExt cx="2787600" cy="622801"/>
          </a:xfrm>
          <a:solidFill>
            <a:srgbClr val="FF972F"/>
          </a:solidFill>
        </p:grpSpPr>
        <p:sp>
          <p:nvSpPr>
            <p:cNvPr id="97" name="Google Shape;97;g2ffcd879cec_0_666"/>
            <p:cNvSpPr txBox="1"/>
            <p:nvPr/>
          </p:nvSpPr>
          <p:spPr>
            <a:xfrm>
              <a:off x="2605275" y="1253475"/>
              <a:ext cx="2787600" cy="346200"/>
            </a:xfrm>
            <a:prstGeom prst="rect">
              <a:avLst/>
            </a:prstGeom>
            <a:grpFill/>
            <a:ln>
              <a:noFill/>
            </a:ln>
          </p:spPr>
          <p:txBody>
            <a:bodyPr spcFirstLastPara="1" wrap="square" lIns="91425" tIns="91425" rIns="91425" bIns="91425" anchor="t" anchorCtr="0">
              <a:spAutoFit/>
            </a:bodyPr>
            <a:lstStyle/>
            <a:p>
              <a:pPr algn="ctr">
                <a:buClr>
                  <a:srgbClr val="000000"/>
                </a:buClr>
                <a:buSzPts val="1800"/>
              </a:pPr>
              <a:r>
                <a:rPr lang="en-GB">
                  <a:solidFill>
                    <a:schemeClr val="dk2"/>
                  </a:solidFill>
                  <a:latin typeface="Arial"/>
                  <a:ea typeface="Arial"/>
                  <a:cs typeface="Arial"/>
                  <a:sym typeface="Arial"/>
                </a:rPr>
                <a:t>M0 - Introduction</a:t>
              </a:r>
              <a:endParaRPr>
                <a:solidFill>
                  <a:schemeClr val="dk2"/>
                </a:solidFill>
                <a:latin typeface="Arial"/>
                <a:ea typeface="Arial"/>
                <a:cs typeface="Arial"/>
                <a:sym typeface="Arial"/>
              </a:endParaRPr>
            </a:p>
          </p:txBody>
        </p:sp>
        <p:cxnSp>
          <p:nvCxnSpPr>
            <p:cNvPr id="98" name="Google Shape;98;g2ffcd879cec_0_666"/>
            <p:cNvCxnSpPr>
              <a:stCxn id="97" idx="2"/>
            </p:cNvCxnSpPr>
            <p:nvPr/>
          </p:nvCxnSpPr>
          <p:spPr>
            <a:xfrm>
              <a:off x="3999075" y="1599676"/>
              <a:ext cx="4200" cy="276600"/>
            </a:xfrm>
            <a:prstGeom prst="straightConnector1">
              <a:avLst/>
            </a:prstGeom>
            <a:grpFill/>
            <a:ln w="9525" cap="flat" cmpd="sng">
              <a:solidFill>
                <a:schemeClr val="dk2"/>
              </a:solidFill>
              <a:prstDash val="solid"/>
              <a:round/>
              <a:headEnd type="none" w="sm" len="sm"/>
              <a:tailEnd type="triangle" w="med" len="med"/>
            </a:ln>
          </p:spPr>
        </p:cxnSp>
      </p:grpSp>
      <p:cxnSp>
        <p:nvCxnSpPr>
          <p:cNvPr id="100" name="Google Shape;100;g2ffcd879cec_0_666"/>
          <p:cNvCxnSpPr>
            <a:cxnSpLocks/>
            <a:stCxn id="91" idx="2"/>
            <a:endCxn id="4" idx="0"/>
          </p:cNvCxnSpPr>
          <p:nvPr/>
        </p:nvCxnSpPr>
        <p:spPr>
          <a:xfrm>
            <a:off x="4120996" y="3582350"/>
            <a:ext cx="20925" cy="628800"/>
          </a:xfrm>
          <a:prstGeom prst="straightConnector1">
            <a:avLst/>
          </a:prstGeom>
          <a:noFill/>
          <a:ln w="9525" cap="flat" cmpd="sng">
            <a:solidFill>
              <a:schemeClr val="dk2"/>
            </a:solidFill>
            <a:prstDash val="solid"/>
            <a:round/>
            <a:headEnd type="none" w="sm" len="sm"/>
            <a:tailEnd type="triangle" w="med" len="med"/>
          </a:ln>
        </p:spPr>
      </p:cxnSp>
      <p:sp>
        <p:nvSpPr>
          <p:cNvPr id="4" name="Google Shape;91;g2ffcd879cec_0_666">
            <a:extLst>
              <a:ext uri="{FF2B5EF4-FFF2-40B4-BE49-F238E27FC236}">
                <a16:creationId xmlns:a16="http://schemas.microsoft.com/office/drawing/2014/main" id="{FDC05CFB-6490-E5D2-E7AC-69E96197CB83}"/>
              </a:ext>
            </a:extLst>
          </p:cNvPr>
          <p:cNvSpPr txBox="1"/>
          <p:nvPr/>
        </p:nvSpPr>
        <p:spPr>
          <a:xfrm>
            <a:off x="1213372" y="4211150"/>
            <a:ext cx="5857097" cy="461700"/>
          </a:xfrm>
          <a:prstGeom prst="rect">
            <a:avLst/>
          </a:prstGeom>
          <a:solidFill>
            <a:srgbClr val="FF972F"/>
          </a:solidFill>
          <a:ln>
            <a:noFill/>
          </a:ln>
        </p:spPr>
        <p:txBody>
          <a:bodyPr spcFirstLastPara="1" wrap="square" lIns="91425" tIns="91425" rIns="91425" bIns="91425" anchor="t" anchorCtr="0">
            <a:spAutoFit/>
          </a:bodyPr>
          <a:lstStyle/>
          <a:p>
            <a:pPr algn="ctr">
              <a:buClr>
                <a:srgbClr val="000000"/>
              </a:buClr>
              <a:buSzPts val="1800"/>
            </a:pPr>
            <a:r>
              <a:rPr lang="en-US">
                <a:solidFill>
                  <a:schemeClr val="dk2"/>
                </a:solidFill>
                <a:latin typeface="Arial"/>
                <a:ea typeface="Arial"/>
                <a:cs typeface="Arial"/>
                <a:sym typeface="Arial"/>
              </a:rPr>
              <a:t>M2 - templates and step by step guides; examples</a:t>
            </a:r>
          </a:p>
        </p:txBody>
      </p:sp>
      <p:sp>
        <p:nvSpPr>
          <p:cNvPr id="8" name="TextBox 7">
            <a:extLst>
              <a:ext uri="{FF2B5EF4-FFF2-40B4-BE49-F238E27FC236}">
                <a16:creationId xmlns:a16="http://schemas.microsoft.com/office/drawing/2014/main" id="{938336A2-E764-A81C-2589-B4B26899FC29}"/>
              </a:ext>
            </a:extLst>
          </p:cNvPr>
          <p:cNvSpPr txBox="1"/>
          <p:nvPr/>
        </p:nvSpPr>
        <p:spPr>
          <a:xfrm>
            <a:off x="1865410" y="4971035"/>
            <a:ext cx="4577136" cy="400110"/>
          </a:xfrm>
          <a:prstGeom prst="rect">
            <a:avLst/>
          </a:prstGeom>
          <a:noFill/>
        </p:spPr>
        <p:txBody>
          <a:bodyPr wrap="square" lIns="91440" tIns="45720" rIns="91440" bIns="45720" anchor="t">
            <a:spAutoFit/>
          </a:bodyPr>
          <a:lstStyle/>
          <a:p>
            <a:pPr algn="ctr">
              <a:buClr>
                <a:srgbClr val="000000"/>
              </a:buClr>
              <a:buSzPts val="1800"/>
            </a:pPr>
            <a:r>
              <a:rPr lang="en-US" sz="2000" b="1" err="1">
                <a:solidFill>
                  <a:schemeClr val="dk2"/>
                </a:solidFill>
                <a:latin typeface="Arial"/>
                <a:ea typeface="Arial"/>
                <a:cs typeface="Arial"/>
                <a:sym typeface="Arial"/>
              </a:rPr>
              <a:t>Specialised</a:t>
            </a:r>
            <a:r>
              <a:rPr lang="en-US" sz="2000" b="1">
                <a:solidFill>
                  <a:schemeClr val="dk2"/>
                </a:solidFill>
                <a:latin typeface="Arial"/>
                <a:ea typeface="Arial"/>
                <a:cs typeface="Arial"/>
                <a:sym typeface="Arial"/>
              </a:rPr>
              <a:t> short modules</a:t>
            </a:r>
          </a:p>
        </p:txBody>
      </p:sp>
      <p:sp>
        <p:nvSpPr>
          <p:cNvPr id="3" name="TextBox 2">
            <a:extLst>
              <a:ext uri="{FF2B5EF4-FFF2-40B4-BE49-F238E27FC236}">
                <a16:creationId xmlns:a16="http://schemas.microsoft.com/office/drawing/2014/main" id="{1A2CA1F7-52D9-7B7C-91DD-C753CFE47D2A}"/>
              </a:ext>
            </a:extLst>
          </p:cNvPr>
          <p:cNvSpPr txBox="1"/>
          <p:nvPr/>
        </p:nvSpPr>
        <p:spPr>
          <a:xfrm>
            <a:off x="1844410" y="1251959"/>
            <a:ext cx="4577136" cy="461665"/>
          </a:xfrm>
          <a:prstGeom prst="rect">
            <a:avLst/>
          </a:prstGeom>
          <a:noFill/>
        </p:spPr>
        <p:txBody>
          <a:bodyPr wrap="square" lIns="91440" tIns="45720" rIns="91440" bIns="45720" anchor="t">
            <a:spAutoFit/>
          </a:bodyPr>
          <a:lstStyle/>
          <a:p>
            <a:pPr algn="ctr">
              <a:buClr>
                <a:srgbClr val="000000"/>
              </a:buClr>
              <a:buSzPts val="1800"/>
            </a:pPr>
            <a:r>
              <a:rPr lang="en-US" sz="2400" b="1">
                <a:solidFill>
                  <a:schemeClr val="dk2"/>
                </a:solidFill>
                <a:latin typeface="Arial"/>
                <a:ea typeface="Arial"/>
                <a:cs typeface="Arial"/>
                <a:sym typeface="Arial"/>
              </a:rPr>
              <a:t>Core learning modules</a:t>
            </a:r>
          </a:p>
        </p:txBody>
      </p:sp>
      <p:sp>
        <p:nvSpPr>
          <p:cNvPr id="7" name="TextBox 6">
            <a:extLst>
              <a:ext uri="{FF2B5EF4-FFF2-40B4-BE49-F238E27FC236}">
                <a16:creationId xmlns:a16="http://schemas.microsoft.com/office/drawing/2014/main" id="{841D7DD9-92C7-6543-567E-4F213A1B0F30}"/>
              </a:ext>
            </a:extLst>
          </p:cNvPr>
          <p:cNvSpPr txBox="1"/>
          <p:nvPr/>
        </p:nvSpPr>
        <p:spPr>
          <a:xfrm>
            <a:off x="7554742" y="1242212"/>
            <a:ext cx="4577136" cy="461665"/>
          </a:xfrm>
          <a:prstGeom prst="rect">
            <a:avLst/>
          </a:prstGeom>
          <a:noFill/>
        </p:spPr>
        <p:txBody>
          <a:bodyPr wrap="square">
            <a:spAutoFit/>
          </a:bodyPr>
          <a:lstStyle/>
          <a:p>
            <a:pPr algn="ctr">
              <a:buClr>
                <a:srgbClr val="000000"/>
              </a:buClr>
              <a:buSzPts val="1800"/>
            </a:pPr>
            <a:r>
              <a:rPr lang="en-US" sz="2400" b="1">
                <a:solidFill>
                  <a:schemeClr val="dk2"/>
                </a:solidFill>
                <a:latin typeface="Arial"/>
                <a:ea typeface="Arial"/>
                <a:cs typeface="Arial"/>
                <a:sym typeface="Arial"/>
              </a:rPr>
              <a:t>Resources</a:t>
            </a:r>
          </a:p>
        </p:txBody>
      </p:sp>
      <p:sp>
        <p:nvSpPr>
          <p:cNvPr id="11" name="Google Shape;287;g30f24605c9f_0_4">
            <a:extLst>
              <a:ext uri="{FF2B5EF4-FFF2-40B4-BE49-F238E27FC236}">
                <a16:creationId xmlns:a16="http://schemas.microsoft.com/office/drawing/2014/main" id="{F14E2A9C-8998-926E-D7D6-D73989BF1D0F}"/>
              </a:ext>
            </a:extLst>
          </p:cNvPr>
          <p:cNvSpPr/>
          <p:nvPr/>
        </p:nvSpPr>
        <p:spPr>
          <a:xfrm>
            <a:off x="7785929" y="2327617"/>
            <a:ext cx="2038720" cy="571500"/>
          </a:xfrm>
          <a:prstGeom prst="roundRect">
            <a:avLst>
              <a:gd name="adj" fmla="val 50000"/>
            </a:avLst>
          </a:prstGeom>
          <a:solidFill>
            <a:srgbClr val="C00000"/>
          </a:solidFill>
          <a:ln w="38100">
            <a:solidFill>
              <a:schemeClr val="bg1"/>
            </a:solidFill>
            <a:round/>
          </a:ln>
          <a:effectLst/>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400"/>
            </a:pPr>
            <a:r>
              <a:rPr lang="en-GB" sz="2000" b="1">
                <a:solidFill>
                  <a:srgbClr val="FFFFFF"/>
                </a:solidFill>
                <a:latin typeface="Arial" panose="020B0604020202020204" pitchFamily="34" charset="0"/>
                <a:ea typeface="Roboto"/>
                <a:cs typeface="Arial" panose="020B0604020202020204" pitchFamily="34" charset="0"/>
                <a:sym typeface="Roboto"/>
              </a:rPr>
              <a:t>Writing Guide</a:t>
            </a:r>
            <a:endParaRPr sz="2000" b="1">
              <a:solidFill>
                <a:srgbClr val="FFFFFF"/>
              </a:solidFill>
              <a:latin typeface="Arial" panose="020B0604020202020204" pitchFamily="34" charset="0"/>
              <a:ea typeface="Arial"/>
              <a:cs typeface="Arial" panose="020B0604020202020204" pitchFamily="34" charset="0"/>
              <a:sym typeface="Arial"/>
            </a:endParaRPr>
          </a:p>
        </p:txBody>
      </p:sp>
      <p:sp>
        <p:nvSpPr>
          <p:cNvPr id="12" name="Google Shape;287;g30f24605c9f_0_4">
            <a:extLst>
              <a:ext uri="{FF2B5EF4-FFF2-40B4-BE49-F238E27FC236}">
                <a16:creationId xmlns:a16="http://schemas.microsoft.com/office/drawing/2014/main" id="{F8845117-0D8C-887C-A029-68371E6838C7}"/>
              </a:ext>
            </a:extLst>
          </p:cNvPr>
          <p:cNvSpPr/>
          <p:nvPr/>
        </p:nvSpPr>
        <p:spPr>
          <a:xfrm>
            <a:off x="9962531" y="2327617"/>
            <a:ext cx="2038720" cy="571500"/>
          </a:xfrm>
          <a:prstGeom prst="roundRect">
            <a:avLst>
              <a:gd name="adj" fmla="val 50000"/>
            </a:avLst>
          </a:prstGeom>
          <a:solidFill>
            <a:srgbClr val="C00000"/>
          </a:solidFill>
          <a:ln w="38100">
            <a:solidFill>
              <a:schemeClr val="bg1"/>
            </a:solidFill>
            <a:round/>
          </a:ln>
          <a:effectLst/>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400"/>
            </a:pPr>
            <a:r>
              <a:rPr lang="en-GB" sz="2000" b="1">
                <a:solidFill>
                  <a:srgbClr val="FFFFFF"/>
                </a:solidFill>
                <a:latin typeface="Arial" panose="020B0604020202020204" pitchFamily="34" charset="0"/>
                <a:ea typeface="Roboto"/>
                <a:cs typeface="Arial" panose="020B0604020202020204" pitchFamily="34" charset="0"/>
                <a:sym typeface="Roboto"/>
              </a:rPr>
              <a:t>Template</a:t>
            </a:r>
            <a:endParaRPr sz="2000" b="1">
              <a:solidFill>
                <a:srgbClr val="FFFFFF"/>
              </a:solidFill>
              <a:latin typeface="Arial" panose="020B0604020202020204" pitchFamily="34" charset="0"/>
              <a:ea typeface="Arial"/>
              <a:cs typeface="Arial" panose="020B0604020202020204" pitchFamily="34" charset="0"/>
              <a:sym typeface="Arial"/>
            </a:endParaRPr>
          </a:p>
        </p:txBody>
      </p:sp>
      <p:sp>
        <p:nvSpPr>
          <p:cNvPr id="13" name="TextBox 12">
            <a:extLst>
              <a:ext uri="{FF2B5EF4-FFF2-40B4-BE49-F238E27FC236}">
                <a16:creationId xmlns:a16="http://schemas.microsoft.com/office/drawing/2014/main" id="{30F7491C-15EB-F52E-FC4C-9C603D4AF9AE}"/>
              </a:ext>
            </a:extLst>
          </p:cNvPr>
          <p:cNvSpPr txBox="1"/>
          <p:nvPr/>
        </p:nvSpPr>
        <p:spPr>
          <a:xfrm>
            <a:off x="7573403" y="1863855"/>
            <a:ext cx="4577136" cy="400110"/>
          </a:xfrm>
          <a:prstGeom prst="rect">
            <a:avLst/>
          </a:prstGeom>
          <a:noFill/>
        </p:spPr>
        <p:txBody>
          <a:bodyPr wrap="square">
            <a:spAutoFit/>
          </a:bodyPr>
          <a:lstStyle/>
          <a:p>
            <a:pPr algn="ctr">
              <a:buClr>
                <a:srgbClr val="000000"/>
              </a:buClr>
              <a:buSzPts val="1800"/>
            </a:pPr>
            <a:r>
              <a:rPr lang="en-US" sz="2000">
                <a:solidFill>
                  <a:schemeClr val="dk2"/>
                </a:solidFill>
                <a:latin typeface="Arial"/>
                <a:ea typeface="Arial"/>
                <a:cs typeface="Arial"/>
                <a:sym typeface="Arial"/>
              </a:rPr>
              <a:t>Policy Brief</a:t>
            </a:r>
          </a:p>
        </p:txBody>
      </p:sp>
      <p:sp>
        <p:nvSpPr>
          <p:cNvPr id="14" name="Google Shape;287;g30f24605c9f_0_4">
            <a:extLst>
              <a:ext uri="{FF2B5EF4-FFF2-40B4-BE49-F238E27FC236}">
                <a16:creationId xmlns:a16="http://schemas.microsoft.com/office/drawing/2014/main" id="{FBA3F072-8FB8-8D1E-E796-F59A549AEA09}"/>
              </a:ext>
            </a:extLst>
          </p:cNvPr>
          <p:cNvSpPr/>
          <p:nvPr/>
        </p:nvSpPr>
        <p:spPr>
          <a:xfrm>
            <a:off x="7785929" y="3582618"/>
            <a:ext cx="2038720" cy="571500"/>
          </a:xfrm>
          <a:prstGeom prst="roundRect">
            <a:avLst>
              <a:gd name="adj" fmla="val 50000"/>
            </a:avLst>
          </a:prstGeom>
          <a:solidFill>
            <a:srgbClr val="C00000"/>
          </a:solidFill>
          <a:ln w="38100">
            <a:solidFill>
              <a:schemeClr val="bg1"/>
            </a:solidFill>
            <a:round/>
          </a:ln>
          <a:effectLst/>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400"/>
            </a:pPr>
            <a:r>
              <a:rPr lang="en-GB" sz="2000" b="1">
                <a:solidFill>
                  <a:srgbClr val="FFFFFF"/>
                </a:solidFill>
                <a:latin typeface="Arial" panose="020B0604020202020204" pitchFamily="34" charset="0"/>
                <a:ea typeface="Roboto"/>
                <a:cs typeface="Arial" panose="020B0604020202020204" pitchFamily="34" charset="0"/>
                <a:sym typeface="Roboto"/>
              </a:rPr>
              <a:t>Writing Guide</a:t>
            </a:r>
            <a:endParaRPr sz="2000" b="1">
              <a:solidFill>
                <a:srgbClr val="FFFFFF"/>
              </a:solidFill>
              <a:latin typeface="Arial" panose="020B0604020202020204" pitchFamily="34" charset="0"/>
              <a:ea typeface="Arial"/>
              <a:cs typeface="Arial" panose="020B0604020202020204" pitchFamily="34" charset="0"/>
              <a:sym typeface="Arial"/>
            </a:endParaRPr>
          </a:p>
        </p:txBody>
      </p:sp>
      <p:sp>
        <p:nvSpPr>
          <p:cNvPr id="15" name="Google Shape;287;g30f24605c9f_0_4">
            <a:extLst>
              <a:ext uri="{FF2B5EF4-FFF2-40B4-BE49-F238E27FC236}">
                <a16:creationId xmlns:a16="http://schemas.microsoft.com/office/drawing/2014/main" id="{BAC6499C-8D94-99BB-ECF3-CE71813F0A59}"/>
              </a:ext>
            </a:extLst>
          </p:cNvPr>
          <p:cNvSpPr/>
          <p:nvPr/>
        </p:nvSpPr>
        <p:spPr>
          <a:xfrm>
            <a:off x="9962531" y="3582618"/>
            <a:ext cx="2038720" cy="571500"/>
          </a:xfrm>
          <a:prstGeom prst="roundRect">
            <a:avLst>
              <a:gd name="adj" fmla="val 50000"/>
            </a:avLst>
          </a:prstGeom>
          <a:solidFill>
            <a:srgbClr val="C00000"/>
          </a:solidFill>
          <a:ln w="38100">
            <a:solidFill>
              <a:schemeClr val="bg1"/>
            </a:solidFill>
            <a:round/>
          </a:ln>
          <a:effectLst/>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400"/>
            </a:pPr>
            <a:r>
              <a:rPr lang="en-GB" sz="2000" b="1">
                <a:solidFill>
                  <a:srgbClr val="FFFFFF"/>
                </a:solidFill>
                <a:latin typeface="Arial" panose="020B0604020202020204" pitchFamily="34" charset="0"/>
                <a:ea typeface="Roboto"/>
                <a:cs typeface="Arial" panose="020B0604020202020204" pitchFamily="34" charset="0"/>
                <a:sym typeface="Roboto"/>
              </a:rPr>
              <a:t>Template</a:t>
            </a:r>
            <a:endParaRPr sz="2000" b="1">
              <a:solidFill>
                <a:srgbClr val="FFFFFF"/>
              </a:solidFill>
              <a:latin typeface="Arial" panose="020B0604020202020204" pitchFamily="34" charset="0"/>
              <a:ea typeface="Arial"/>
              <a:cs typeface="Arial" panose="020B0604020202020204" pitchFamily="34" charset="0"/>
              <a:sym typeface="Arial"/>
            </a:endParaRPr>
          </a:p>
        </p:txBody>
      </p:sp>
      <p:sp>
        <p:nvSpPr>
          <p:cNvPr id="16" name="TextBox 15">
            <a:extLst>
              <a:ext uri="{FF2B5EF4-FFF2-40B4-BE49-F238E27FC236}">
                <a16:creationId xmlns:a16="http://schemas.microsoft.com/office/drawing/2014/main" id="{0998A441-B45D-D1EC-BE6E-B41150A077CA}"/>
              </a:ext>
            </a:extLst>
          </p:cNvPr>
          <p:cNvSpPr txBox="1"/>
          <p:nvPr/>
        </p:nvSpPr>
        <p:spPr>
          <a:xfrm>
            <a:off x="7573403" y="3156178"/>
            <a:ext cx="4577136" cy="400110"/>
          </a:xfrm>
          <a:prstGeom prst="rect">
            <a:avLst/>
          </a:prstGeom>
          <a:noFill/>
        </p:spPr>
        <p:txBody>
          <a:bodyPr wrap="square">
            <a:spAutoFit/>
          </a:bodyPr>
          <a:lstStyle/>
          <a:p>
            <a:pPr algn="ctr">
              <a:buClr>
                <a:srgbClr val="000000"/>
              </a:buClr>
              <a:buSzPts val="1800"/>
            </a:pPr>
            <a:r>
              <a:rPr lang="en-US" sz="2000">
                <a:solidFill>
                  <a:schemeClr val="dk2"/>
                </a:solidFill>
                <a:latin typeface="Arial"/>
                <a:ea typeface="Arial"/>
                <a:cs typeface="Arial"/>
                <a:sym typeface="Arial"/>
              </a:rPr>
              <a:t>Executive Summary</a:t>
            </a:r>
          </a:p>
        </p:txBody>
      </p:sp>
      <p:sp>
        <p:nvSpPr>
          <p:cNvPr id="17" name="Google Shape;287;g30f24605c9f_0_4">
            <a:extLst>
              <a:ext uri="{FF2B5EF4-FFF2-40B4-BE49-F238E27FC236}">
                <a16:creationId xmlns:a16="http://schemas.microsoft.com/office/drawing/2014/main" id="{B420873E-D049-945E-8FC5-4F9B1069FA06}"/>
              </a:ext>
            </a:extLst>
          </p:cNvPr>
          <p:cNvSpPr/>
          <p:nvPr/>
        </p:nvSpPr>
        <p:spPr>
          <a:xfrm>
            <a:off x="7785929" y="4448500"/>
            <a:ext cx="4215322" cy="797561"/>
          </a:xfrm>
          <a:prstGeom prst="roundRect">
            <a:avLst>
              <a:gd name="adj" fmla="val 50000"/>
            </a:avLst>
          </a:prstGeom>
          <a:solidFill>
            <a:srgbClr val="C00000"/>
          </a:solidFill>
          <a:ln w="38100">
            <a:solidFill>
              <a:schemeClr val="bg1"/>
            </a:solidFill>
            <a:round/>
          </a:ln>
          <a:effectLst/>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400"/>
            </a:pPr>
            <a:r>
              <a:rPr lang="en-US" sz="2000" b="1">
                <a:solidFill>
                  <a:srgbClr val="FFFFFF"/>
                </a:solidFill>
                <a:latin typeface="Arial" panose="020B0604020202020204" pitchFamily="34" charset="0"/>
                <a:ea typeface="Roboto"/>
                <a:cs typeface="Arial" panose="020B0604020202020204" pitchFamily="34" charset="0"/>
                <a:sym typeface="Roboto"/>
              </a:rPr>
              <a:t>Communication Insights and Useful Resources </a:t>
            </a:r>
            <a:endParaRPr sz="2000" b="1">
              <a:solidFill>
                <a:srgbClr val="FFFFFF"/>
              </a:solidFill>
              <a:latin typeface="Arial" panose="020B0604020202020204" pitchFamily="34" charset="0"/>
              <a:ea typeface="Arial"/>
              <a:cs typeface="Arial" panose="020B0604020202020204" pitchFamily="34" charset="0"/>
              <a:sym typeface="Arial"/>
            </a:endParaRPr>
          </a:p>
        </p:txBody>
      </p:sp>
      <p:sp>
        <p:nvSpPr>
          <p:cNvPr id="6" name="Google Shape;287;g30f24605c9f_0_4">
            <a:extLst>
              <a:ext uri="{FF2B5EF4-FFF2-40B4-BE49-F238E27FC236}">
                <a16:creationId xmlns:a16="http://schemas.microsoft.com/office/drawing/2014/main" id="{A6243753-9248-F15D-2E2F-2E7D66F75C19}"/>
              </a:ext>
            </a:extLst>
          </p:cNvPr>
          <p:cNvSpPr/>
          <p:nvPr/>
        </p:nvSpPr>
        <p:spPr>
          <a:xfrm>
            <a:off x="8875214" y="5490542"/>
            <a:ext cx="2038720" cy="571500"/>
          </a:xfrm>
          <a:prstGeom prst="roundRect">
            <a:avLst>
              <a:gd name="adj" fmla="val 50000"/>
            </a:avLst>
          </a:prstGeom>
          <a:solidFill>
            <a:schemeClr val="tx1"/>
          </a:solidFill>
          <a:ln w="38100">
            <a:solidFill>
              <a:schemeClr val="bg1"/>
            </a:solidFill>
            <a:round/>
          </a:ln>
          <a:effectLst/>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400"/>
            </a:pPr>
            <a:r>
              <a:rPr lang="en-GB" sz="2000" b="1">
                <a:solidFill>
                  <a:srgbClr val="FFFFFF"/>
                </a:solidFill>
                <a:latin typeface="Arial"/>
                <a:ea typeface="Roboto"/>
                <a:cs typeface="Arial"/>
                <a:sym typeface="Roboto"/>
              </a:rPr>
              <a:t>Workbook</a:t>
            </a:r>
            <a:endParaRPr sz="2000" b="1">
              <a:solidFill>
                <a:srgbClr val="FFFFFF"/>
              </a:solidFill>
              <a:latin typeface="Arial" panose="020B0604020202020204" pitchFamily="34" charset="0"/>
              <a:ea typeface="Arial"/>
              <a:cs typeface="Arial" panose="020B0604020202020204" pitchFamily="34" charset="0"/>
              <a:sym typeface="Arial"/>
            </a:endParaRPr>
          </a:p>
        </p:txBody>
      </p:sp>
    </p:spTree>
    <p:custDataLst>
      <p:tags r:id="rId1"/>
    </p:custDataLst>
    <p:extLst>
      <p:ext uri="{BB962C8B-B14F-4D97-AF65-F5344CB8AC3E}">
        <p14:creationId xmlns:p14="http://schemas.microsoft.com/office/powerpoint/2010/main" val="641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animBg="1"/>
      <p:bldP spid="15" grpId="0" animBg="1"/>
      <p:bldP spid="16" grpId="0"/>
      <p:bldP spid="1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F52BCEB-BF16-253C-57E9-69077A8C93F8}"/>
            </a:ext>
          </a:extLst>
        </p:cNvPr>
        <p:cNvGrpSpPr/>
        <p:nvPr/>
      </p:nvGrpSpPr>
      <p:grpSpPr>
        <a:xfrm>
          <a:off x="0" y="0"/>
          <a:ext cx="0" cy="0"/>
          <a:chOff x="0" y="0"/>
          <a:chExt cx="0" cy="0"/>
        </a:xfrm>
      </p:grpSpPr>
      <p:sp>
        <p:nvSpPr>
          <p:cNvPr id="5" name="Rectangle 5">
            <a:extLst>
              <a:ext uri="{FF2B5EF4-FFF2-40B4-BE49-F238E27FC236}">
                <a16:creationId xmlns:a16="http://schemas.microsoft.com/office/drawing/2014/main" id="{CA45F99B-D0D3-2BFB-5EB3-E1A82E96C865}"/>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0" name="Google Shape;109;g2ffcd879cec_0_1485">
            <a:extLst>
              <a:ext uri="{FF2B5EF4-FFF2-40B4-BE49-F238E27FC236}">
                <a16:creationId xmlns:a16="http://schemas.microsoft.com/office/drawing/2014/main" id="{A3F9DDF3-1A43-4C65-F287-E93D115EC602}"/>
              </a:ext>
            </a:extLst>
          </p:cNvPr>
          <p:cNvSpPr txBox="1">
            <a:spLocks/>
          </p:cNvSpPr>
          <p:nvPr/>
        </p:nvSpPr>
        <p:spPr>
          <a:xfrm>
            <a:off x="567934" y="353786"/>
            <a:ext cx="11373692" cy="5116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eaLnBrk="0" fontAlgn="base" hangingPunct="0">
              <a:spcBef>
                <a:spcPct val="0"/>
              </a:spcBef>
              <a:spcAft>
                <a:spcPct val="0"/>
              </a:spcAft>
              <a:buClrTx/>
              <a:buFontTx/>
              <a:buNone/>
            </a:pPr>
            <a:endParaRPr lang="en-GB" altLang="en-US" sz="2133">
              <a:solidFill>
                <a:schemeClr val="tx1"/>
              </a:solidFill>
              <a:latin typeface="Arial" panose="020B0604020202020204" pitchFamily="34" charset="0"/>
            </a:endParaRPr>
          </a:p>
        </p:txBody>
      </p:sp>
      <p:sp>
        <p:nvSpPr>
          <p:cNvPr id="3" name="Text Placeholder 2">
            <a:extLst>
              <a:ext uri="{FF2B5EF4-FFF2-40B4-BE49-F238E27FC236}">
                <a16:creationId xmlns:a16="http://schemas.microsoft.com/office/drawing/2014/main" id="{1483DF2D-BE71-851D-48DF-874312207C3E}"/>
              </a:ext>
            </a:extLst>
          </p:cNvPr>
          <p:cNvSpPr>
            <a:spLocks noGrp="1"/>
          </p:cNvSpPr>
          <p:nvPr>
            <p:ph type="body" sz="quarter" idx="13"/>
          </p:nvPr>
        </p:nvSpPr>
        <p:spPr>
          <a:xfrm>
            <a:off x="516808" y="1377529"/>
            <a:ext cx="9535496" cy="4638305"/>
          </a:xfrm>
        </p:spPr>
        <p:txBody>
          <a:bodyPr>
            <a:noAutofit/>
          </a:bodyPr>
          <a:lstStyle/>
          <a:p>
            <a:pPr marL="240810" indent="0">
              <a:buNone/>
            </a:pPr>
            <a:r>
              <a:rPr lang="en-US">
                <a:ea typeface="Calibri" panose="020F0502020204030204" pitchFamily="34" charset="0"/>
              </a:rPr>
              <a:t>The following aids have been developed to assist Operating Agents and their colleagues </a:t>
            </a:r>
            <a:r>
              <a:rPr lang="en-US" err="1">
                <a:ea typeface="Calibri" panose="020F0502020204030204" pitchFamily="34" charset="0"/>
              </a:rPr>
              <a:t>maximise</a:t>
            </a:r>
            <a:r>
              <a:rPr lang="en-US">
                <a:ea typeface="Calibri" panose="020F0502020204030204" pitchFamily="34" charset="0"/>
              </a:rPr>
              <a:t> the impact of the work of the IEA Energy in Building and Communities Annexes on climate change policy. </a:t>
            </a:r>
          </a:p>
          <a:p>
            <a:pPr marL="240810" indent="0">
              <a:buNone/>
            </a:pPr>
            <a:r>
              <a:rPr lang="en-US">
                <a:ea typeface="Calibri" panose="020F0502020204030204" pitchFamily="34" charset="0"/>
              </a:rPr>
              <a:t>The five resource documents are: </a:t>
            </a:r>
          </a:p>
          <a:p>
            <a:pPr>
              <a:buFontTx/>
              <a:buChar char="-"/>
            </a:pPr>
            <a:r>
              <a:rPr lang="en-US" i="1">
                <a:ea typeface="Calibri" panose="020F0502020204030204" pitchFamily="34" charset="0"/>
              </a:rPr>
              <a:t>Policy Brief Writing Guide for Operating Agents</a:t>
            </a:r>
          </a:p>
          <a:p>
            <a:pPr>
              <a:buFontTx/>
              <a:buChar char="-"/>
            </a:pPr>
            <a:r>
              <a:rPr lang="en-US" i="1">
                <a:ea typeface="Calibri" panose="020F0502020204030204" pitchFamily="34" charset="0"/>
              </a:rPr>
              <a:t>Policy Brief Template</a:t>
            </a:r>
          </a:p>
          <a:p>
            <a:pPr>
              <a:buFontTx/>
              <a:buChar char="-"/>
            </a:pPr>
            <a:r>
              <a:rPr lang="en-US" i="1">
                <a:ea typeface="Calibri" panose="020F0502020204030204" pitchFamily="34" charset="0"/>
              </a:rPr>
              <a:t>Executive Summary Writing Guide for Operating Agents</a:t>
            </a:r>
          </a:p>
          <a:p>
            <a:pPr>
              <a:buFontTx/>
              <a:buChar char="-"/>
            </a:pPr>
            <a:r>
              <a:rPr lang="en-US" i="1">
                <a:ea typeface="Calibri" panose="020F0502020204030204" pitchFamily="34" charset="0"/>
              </a:rPr>
              <a:t>Executive Summary Template</a:t>
            </a:r>
          </a:p>
          <a:p>
            <a:pPr>
              <a:buFontTx/>
              <a:buChar char="-"/>
            </a:pPr>
            <a:r>
              <a:rPr lang="en-US" i="1">
                <a:ea typeface="Calibri" panose="020F0502020204030204" pitchFamily="34" charset="0"/>
              </a:rPr>
              <a:t>Communication Insights and Useful Resources for Operating Agents</a:t>
            </a:r>
          </a:p>
          <a:p>
            <a:pPr marL="240810" indent="0">
              <a:buNone/>
            </a:pPr>
            <a:r>
              <a:rPr lang="en-US" sz="2000">
                <a:ea typeface="Calibri" panose="020F0502020204030204" pitchFamily="34" charset="0"/>
              </a:rPr>
              <a:t>These are complementary documents to the technical report, news article, and fact sheet writing guidance in the Management Guidelines for Operating Agents (August 2020)</a:t>
            </a:r>
            <a:r>
              <a:rPr lang="en-US">
                <a:ea typeface="Calibri" panose="020F0502020204030204" pitchFamily="34" charset="0"/>
              </a:rPr>
              <a:t>.</a:t>
            </a:r>
          </a:p>
          <a:p>
            <a:pPr marL="240810" indent="0">
              <a:buNone/>
            </a:pPr>
            <a:endParaRPr lang="en-AU">
              <a:ea typeface="Calibri" panose="020F0502020204030204" pitchFamily="34" charset="0"/>
            </a:endParaRPr>
          </a:p>
        </p:txBody>
      </p:sp>
      <p:sp>
        <p:nvSpPr>
          <p:cNvPr id="8" name="Text Placeholder 3">
            <a:extLst>
              <a:ext uri="{FF2B5EF4-FFF2-40B4-BE49-F238E27FC236}">
                <a16:creationId xmlns:a16="http://schemas.microsoft.com/office/drawing/2014/main" id="{3A1103A0-1359-4917-8D12-B20ED2576391}"/>
              </a:ext>
            </a:extLst>
          </p:cNvPr>
          <p:cNvSpPr>
            <a:spLocks noGrp="1"/>
          </p:cNvSpPr>
          <p:nvPr>
            <p:ph type="body" sz="quarter" idx="12"/>
          </p:nvPr>
        </p:nvSpPr>
        <p:spPr>
          <a:xfrm>
            <a:off x="1038686" y="309034"/>
            <a:ext cx="9463597" cy="579689"/>
          </a:xfrm>
          <a:noFill/>
        </p:spPr>
        <p:txBody>
          <a:bodyPr/>
          <a:lstStyle/>
          <a:p>
            <a:r>
              <a:rPr lang="en-AU"/>
              <a:t>2. IEA EBC guides and templates</a:t>
            </a:r>
          </a:p>
        </p:txBody>
      </p:sp>
      <p:pic>
        <p:nvPicPr>
          <p:cNvPr id="4" name="Picture 3">
            <a:extLst>
              <a:ext uri="{FF2B5EF4-FFF2-40B4-BE49-F238E27FC236}">
                <a16:creationId xmlns:a16="http://schemas.microsoft.com/office/drawing/2014/main" id="{0ED712DD-3D06-8EF0-DCF5-06FC8D9B7E02}"/>
              </a:ext>
            </a:extLst>
          </p:cNvPr>
          <p:cNvPicPr>
            <a:picLocks noChangeAspect="1"/>
          </p:cNvPicPr>
          <p:nvPr/>
        </p:nvPicPr>
        <p:blipFill>
          <a:blip r:embed="rId3"/>
          <a:srcRect t="11473"/>
          <a:stretch/>
        </p:blipFill>
        <p:spPr>
          <a:xfrm>
            <a:off x="9460441" y="2197873"/>
            <a:ext cx="2731559" cy="2288065"/>
          </a:xfrm>
          <a:prstGeom prst="rect">
            <a:avLst/>
          </a:prstGeom>
        </p:spPr>
      </p:pic>
    </p:spTree>
    <p:extLst>
      <p:ext uri="{BB962C8B-B14F-4D97-AF65-F5344CB8AC3E}">
        <p14:creationId xmlns:p14="http://schemas.microsoft.com/office/powerpoint/2010/main" val="313465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3564FC-2F3F-CC67-3F85-6A58D1E7CD5F}"/>
              </a:ext>
            </a:extLst>
          </p:cNvPr>
          <p:cNvSpPr>
            <a:spLocks noGrp="1"/>
          </p:cNvSpPr>
          <p:nvPr>
            <p:ph type="body" sz="quarter" idx="12"/>
          </p:nvPr>
        </p:nvSpPr>
        <p:spPr>
          <a:xfrm>
            <a:off x="1038686" y="309034"/>
            <a:ext cx="9463597" cy="579689"/>
          </a:xfrm>
          <a:noFill/>
        </p:spPr>
        <p:txBody>
          <a:bodyPr/>
          <a:lstStyle/>
          <a:p>
            <a:r>
              <a:rPr lang="en-AU"/>
              <a:t>IEA EBC guides and templates</a:t>
            </a:r>
          </a:p>
        </p:txBody>
      </p:sp>
      <p:sp>
        <p:nvSpPr>
          <p:cNvPr id="11" name="TextBox 10">
            <a:extLst>
              <a:ext uri="{FF2B5EF4-FFF2-40B4-BE49-F238E27FC236}">
                <a16:creationId xmlns:a16="http://schemas.microsoft.com/office/drawing/2014/main" id="{E005DC7B-BED7-EC05-8382-9DC721C73157}"/>
              </a:ext>
            </a:extLst>
          </p:cNvPr>
          <p:cNvSpPr txBox="1"/>
          <p:nvPr/>
        </p:nvSpPr>
        <p:spPr>
          <a:xfrm>
            <a:off x="1038685" y="6087301"/>
            <a:ext cx="10179043" cy="461665"/>
          </a:xfrm>
          <a:prstGeom prst="rect">
            <a:avLst/>
          </a:prstGeom>
          <a:noFill/>
        </p:spPr>
        <p:txBody>
          <a:bodyPr wrap="square">
            <a:spAutoFit/>
          </a:bodyPr>
          <a:lstStyle/>
          <a:p>
            <a:r>
              <a:rPr lang="en-AU" sz="2400" b="0" i="0">
                <a:solidFill>
                  <a:srgbClr val="000000"/>
                </a:solidFill>
                <a:effectLst/>
                <a:latin typeface="Calibri" panose="020F0502020204030204" pitchFamily="34" charset="0"/>
                <a:cs typeface="Calibri" panose="020F0502020204030204" pitchFamily="34" charset="0"/>
              </a:rPr>
              <a:t>Writing guides		                 Templates			</a:t>
            </a:r>
            <a:r>
              <a:rPr lang="en-AU" sz="2400">
                <a:solidFill>
                  <a:srgbClr val="000000"/>
                </a:solidFill>
                <a:latin typeface="Calibri" panose="020F0502020204030204" pitchFamily="34" charset="0"/>
                <a:cs typeface="Calibri" panose="020F0502020204030204" pitchFamily="34" charset="0"/>
              </a:rPr>
              <a:t>    </a:t>
            </a:r>
            <a:r>
              <a:rPr lang="en-AU" sz="2400" b="0" i="0">
                <a:solidFill>
                  <a:srgbClr val="000000"/>
                </a:solidFill>
                <a:effectLst/>
                <a:latin typeface="Calibri" panose="020F0502020204030204" pitchFamily="34" charset="0"/>
                <a:cs typeface="Calibri" panose="020F0502020204030204" pitchFamily="34" charset="0"/>
              </a:rPr>
              <a:t>Samples</a:t>
            </a:r>
            <a:r>
              <a:rPr lang="en-AU" b="0" i="0">
                <a:solidFill>
                  <a:srgbClr val="000000"/>
                </a:solidFill>
                <a:effectLst/>
                <a:latin typeface="Times"/>
              </a:rPr>
              <a:t> </a:t>
            </a:r>
            <a:endParaRPr lang="en-US"/>
          </a:p>
        </p:txBody>
      </p:sp>
      <p:pic>
        <p:nvPicPr>
          <p:cNvPr id="8" name="Picture 7">
            <a:extLst>
              <a:ext uri="{FF2B5EF4-FFF2-40B4-BE49-F238E27FC236}">
                <a16:creationId xmlns:a16="http://schemas.microsoft.com/office/drawing/2014/main" id="{EAE5AE7D-E6F1-C703-FFD0-AEBF837D016B}"/>
              </a:ext>
            </a:extLst>
          </p:cNvPr>
          <p:cNvPicPr>
            <a:picLocks noChangeAspect="1"/>
          </p:cNvPicPr>
          <p:nvPr/>
        </p:nvPicPr>
        <p:blipFill>
          <a:blip r:embed="rId2"/>
          <a:stretch>
            <a:fillRect/>
          </a:stretch>
        </p:blipFill>
        <p:spPr>
          <a:xfrm rot="20865927">
            <a:off x="8031718" y="1422356"/>
            <a:ext cx="2632742" cy="3613488"/>
          </a:xfrm>
          <a:prstGeom prst="rect">
            <a:avLst/>
          </a:prstGeom>
          <a:ln>
            <a:solidFill>
              <a:schemeClr val="bg1">
                <a:lumMod val="75000"/>
              </a:schemeClr>
            </a:solidFill>
          </a:ln>
        </p:spPr>
      </p:pic>
      <p:pic>
        <p:nvPicPr>
          <p:cNvPr id="3" name="Picture 2" descr="A close-up of a document&#10;&#10;Description automatically generated">
            <a:extLst>
              <a:ext uri="{FF2B5EF4-FFF2-40B4-BE49-F238E27FC236}">
                <a16:creationId xmlns:a16="http://schemas.microsoft.com/office/drawing/2014/main" id="{5C55CBF1-1AEF-E82C-D1AA-34FB774B7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50">
            <a:off x="9198368" y="2297706"/>
            <a:ext cx="2607828" cy="3671785"/>
          </a:xfrm>
          <a:prstGeom prst="rect">
            <a:avLst/>
          </a:prstGeom>
        </p:spPr>
      </p:pic>
      <p:pic>
        <p:nvPicPr>
          <p:cNvPr id="6" name="Picture 5" descr="A document with blue and red triangles&#10;&#10;Description automatically generated">
            <a:extLst>
              <a:ext uri="{FF2B5EF4-FFF2-40B4-BE49-F238E27FC236}">
                <a16:creationId xmlns:a16="http://schemas.microsoft.com/office/drawing/2014/main" id="{019228CA-1508-D5E8-994A-7F107FD26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98" y="1502227"/>
            <a:ext cx="3040494" cy="4289363"/>
          </a:xfrm>
          <a:prstGeom prst="rect">
            <a:avLst/>
          </a:prstGeom>
        </p:spPr>
      </p:pic>
      <p:pic>
        <p:nvPicPr>
          <p:cNvPr id="9" name="Picture 8" descr="A document with text and graphics&#10;&#10;Description automatically generated with medium confidence">
            <a:extLst>
              <a:ext uri="{FF2B5EF4-FFF2-40B4-BE49-F238E27FC236}">
                <a16:creationId xmlns:a16="http://schemas.microsoft.com/office/drawing/2014/main" id="{C31B644F-86FF-675C-364C-83971DD54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729" y="1502226"/>
            <a:ext cx="3049510" cy="4289363"/>
          </a:xfrm>
          <a:prstGeom prst="rect">
            <a:avLst/>
          </a:prstGeom>
        </p:spPr>
      </p:pic>
    </p:spTree>
    <p:extLst>
      <p:ext uri="{BB962C8B-B14F-4D97-AF65-F5344CB8AC3E}">
        <p14:creationId xmlns:p14="http://schemas.microsoft.com/office/powerpoint/2010/main" val="309252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DB0F-C01E-2CCA-0CBC-16B04A67AB80}"/>
              </a:ext>
            </a:extLst>
          </p:cNvPr>
          <p:cNvSpPr>
            <a:spLocks noGrp="1"/>
          </p:cNvSpPr>
          <p:nvPr>
            <p:ph type="title"/>
          </p:nvPr>
        </p:nvSpPr>
        <p:spPr>
          <a:xfrm>
            <a:off x="269854" y="59027"/>
            <a:ext cx="11665527" cy="859612"/>
          </a:xfrm>
        </p:spPr>
        <p:txBody>
          <a:bodyPr>
            <a:normAutofit fontScale="90000"/>
          </a:bodyPr>
          <a:lstStyle/>
          <a:p>
            <a:pPr algn="ctr"/>
            <a:r>
              <a:rPr lang="en-AU" sz="4000" b="1"/>
              <a:t>The intersection of research and policy – </a:t>
            </a:r>
            <a:r>
              <a:rPr lang="en-AU" sz="4000" b="1">
                <a:ln>
                  <a:solidFill>
                    <a:schemeClr val="tx1"/>
                  </a:solidFill>
                </a:ln>
                <a:solidFill>
                  <a:schemeClr val="tx1">
                    <a:lumMod val="50000"/>
                    <a:lumOff val="50000"/>
                  </a:schemeClr>
                </a:solidFill>
              </a:rPr>
              <a:t>the grey area</a:t>
            </a:r>
          </a:p>
        </p:txBody>
      </p:sp>
      <p:graphicFrame>
        <p:nvGraphicFramePr>
          <p:cNvPr id="4" name="Content Placeholder 3">
            <a:extLst>
              <a:ext uri="{FF2B5EF4-FFF2-40B4-BE49-F238E27FC236}">
                <a16:creationId xmlns:a16="http://schemas.microsoft.com/office/drawing/2014/main" id="{0AA686FD-EC07-2095-0B0A-60749F8158C7}"/>
              </a:ext>
            </a:extLst>
          </p:cNvPr>
          <p:cNvGraphicFramePr>
            <a:graphicFrameLocks noGrp="1"/>
          </p:cNvGraphicFramePr>
          <p:nvPr>
            <p:ph idx="1"/>
          </p:nvPr>
        </p:nvGraphicFramePr>
        <p:xfrm>
          <a:off x="1940560" y="1005840"/>
          <a:ext cx="849376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296215A-39F8-2A34-C084-69DAA238BB25}"/>
              </a:ext>
            </a:extLst>
          </p:cNvPr>
          <p:cNvSpPr txBox="1"/>
          <p:nvPr/>
        </p:nvSpPr>
        <p:spPr>
          <a:xfrm>
            <a:off x="4416726" y="3985081"/>
            <a:ext cx="3203506" cy="584775"/>
          </a:xfrm>
          <a:prstGeom prst="rect">
            <a:avLst/>
          </a:prstGeom>
          <a:noFill/>
        </p:spPr>
        <p:txBody>
          <a:bodyPr wrap="none" rtlCol="0">
            <a:spAutoFit/>
          </a:bodyPr>
          <a:lstStyle/>
          <a:p>
            <a:pPr algn="ctr"/>
            <a:r>
              <a:rPr lang="en-AU" sz="3200" b="1">
                <a:ln w="22225">
                  <a:solidFill>
                    <a:schemeClr val="tx1"/>
                  </a:solidFill>
                  <a:bevel/>
                </a:ln>
                <a:solidFill>
                  <a:schemeClr val="bg1"/>
                </a:solidFill>
              </a:rPr>
              <a:t>Communication</a:t>
            </a:r>
          </a:p>
        </p:txBody>
      </p:sp>
      <p:sp>
        <p:nvSpPr>
          <p:cNvPr id="7" name="TextBox 6">
            <a:extLst>
              <a:ext uri="{FF2B5EF4-FFF2-40B4-BE49-F238E27FC236}">
                <a16:creationId xmlns:a16="http://schemas.microsoft.com/office/drawing/2014/main" id="{7E7C728C-0429-A958-DF14-DFBA1DD3CE52}"/>
              </a:ext>
            </a:extLst>
          </p:cNvPr>
          <p:cNvSpPr txBox="1"/>
          <p:nvPr/>
        </p:nvSpPr>
        <p:spPr>
          <a:xfrm>
            <a:off x="8691519" y="4191762"/>
            <a:ext cx="1312988" cy="584775"/>
          </a:xfrm>
          <a:prstGeom prst="rect">
            <a:avLst/>
          </a:prstGeom>
          <a:noFill/>
        </p:spPr>
        <p:txBody>
          <a:bodyPr wrap="none" rtlCol="0">
            <a:spAutoFit/>
          </a:bodyPr>
          <a:lstStyle/>
          <a:p>
            <a:pPr algn="ctr"/>
            <a:r>
              <a:rPr lang="en-AU" sz="3200" b="1"/>
              <a:t>Policy</a:t>
            </a:r>
          </a:p>
        </p:txBody>
      </p:sp>
      <p:sp>
        <p:nvSpPr>
          <p:cNvPr id="9" name="TextBox 8">
            <a:extLst>
              <a:ext uri="{FF2B5EF4-FFF2-40B4-BE49-F238E27FC236}">
                <a16:creationId xmlns:a16="http://schemas.microsoft.com/office/drawing/2014/main" id="{94CB9DDF-A4DA-D37F-5BE3-886BEECA2BC0}"/>
              </a:ext>
            </a:extLst>
          </p:cNvPr>
          <p:cNvSpPr txBox="1"/>
          <p:nvPr/>
        </p:nvSpPr>
        <p:spPr>
          <a:xfrm>
            <a:off x="2008722" y="4191762"/>
            <a:ext cx="1948162" cy="584775"/>
          </a:xfrm>
          <a:prstGeom prst="rect">
            <a:avLst/>
          </a:prstGeom>
          <a:noFill/>
        </p:spPr>
        <p:txBody>
          <a:bodyPr wrap="none" rtlCol="0">
            <a:spAutoFit/>
          </a:bodyPr>
          <a:lstStyle/>
          <a:p>
            <a:pPr algn="ctr"/>
            <a:r>
              <a:rPr lang="en-AU" sz="3200" b="1"/>
              <a:t>Research</a:t>
            </a:r>
          </a:p>
        </p:txBody>
      </p:sp>
      <p:pic>
        <p:nvPicPr>
          <p:cNvPr id="6" name="Graphic 5" descr="Marketing with solid fill">
            <a:extLst>
              <a:ext uri="{FF2B5EF4-FFF2-40B4-BE49-F238E27FC236}">
                <a16:creationId xmlns:a16="http://schemas.microsoft.com/office/drawing/2014/main" id="{B31AA034-2E84-9CFB-DBC7-F07EA80673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2392" y="2007797"/>
            <a:ext cx="1955208" cy="1955208"/>
          </a:xfrm>
          <a:prstGeom prst="rect">
            <a:avLst/>
          </a:prstGeom>
          <a:effectLst>
            <a:outerShdw blurRad="50800" dist="38100" dir="2700000" algn="tl" rotWithShape="0">
              <a:prstClr val="black">
                <a:alpha val="40000"/>
              </a:prstClr>
            </a:outerShdw>
          </a:effectLst>
        </p:spPr>
      </p:pic>
      <p:pic>
        <p:nvPicPr>
          <p:cNvPr id="8" name="Graphic 7" descr="Graduation cap with solid fill">
            <a:extLst>
              <a:ext uri="{FF2B5EF4-FFF2-40B4-BE49-F238E27FC236}">
                <a16:creationId xmlns:a16="http://schemas.microsoft.com/office/drawing/2014/main" id="{787600C5-216B-76F4-10BC-C17B37939D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40560" y="1944401"/>
            <a:ext cx="1955208" cy="1955208"/>
          </a:xfrm>
          <a:prstGeom prst="rect">
            <a:avLst/>
          </a:prstGeom>
          <a:effectLst>
            <a:outerShdw blurRad="50800" dist="38100" dir="2700000" algn="tl" rotWithShape="0">
              <a:prstClr val="black">
                <a:alpha val="40000"/>
              </a:prstClr>
            </a:outerShdw>
          </a:effectLst>
        </p:spPr>
      </p:pic>
      <p:pic>
        <p:nvPicPr>
          <p:cNvPr id="10" name="Graphic 9" descr="Greek Temple with solid fill">
            <a:extLst>
              <a:ext uri="{FF2B5EF4-FFF2-40B4-BE49-F238E27FC236}">
                <a16:creationId xmlns:a16="http://schemas.microsoft.com/office/drawing/2014/main" id="{693D669C-92D7-DD55-30F9-44FDA79455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78430" y="2115818"/>
            <a:ext cx="1739166" cy="17391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8886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EBEE8B-D564-E8EF-F044-81B4910E111A}"/>
              </a:ext>
            </a:extLst>
          </p:cNvPr>
          <p:cNvSpPr>
            <a:spLocks noGrp="1"/>
          </p:cNvSpPr>
          <p:nvPr>
            <p:ph type="body" sz="quarter" idx="12"/>
          </p:nvPr>
        </p:nvSpPr>
        <p:spPr/>
        <p:txBody>
          <a:bodyPr/>
          <a:lstStyle/>
          <a:p>
            <a:r>
              <a:rPr lang="en-GB" sz="3200"/>
              <a:t>3. Recorded module presentation - introduction </a:t>
            </a:r>
            <a:endParaRPr lang="en-AU"/>
          </a:p>
        </p:txBody>
      </p:sp>
      <p:sp>
        <p:nvSpPr>
          <p:cNvPr id="6" name="Google Shape;175;g2f89f802285_0_336">
            <a:extLst>
              <a:ext uri="{FF2B5EF4-FFF2-40B4-BE49-F238E27FC236}">
                <a16:creationId xmlns:a16="http://schemas.microsoft.com/office/drawing/2014/main" id="{D276FB8B-9EFA-E4C5-ED05-CC5666DAFCF8}"/>
              </a:ext>
            </a:extLst>
          </p:cNvPr>
          <p:cNvSpPr txBox="1"/>
          <p:nvPr/>
        </p:nvSpPr>
        <p:spPr>
          <a:xfrm>
            <a:off x="1038686" y="3404951"/>
            <a:ext cx="2784925" cy="431100"/>
          </a:xfrm>
          <a:prstGeom prst="rect">
            <a:avLst/>
          </a:prstGeom>
          <a:noFill/>
          <a:ln>
            <a:noFill/>
          </a:ln>
        </p:spPr>
        <p:txBody>
          <a:bodyPr spcFirstLastPara="1" wrap="square" lIns="91425" tIns="91425" rIns="91425" bIns="91425" anchor="t" anchorCtr="0">
            <a:spAutoFit/>
          </a:bodyPr>
          <a:lstStyle/>
          <a:p>
            <a:r>
              <a:rPr lang="en-GB" sz="1600">
                <a:solidFill>
                  <a:schemeClr val="dk1"/>
                </a:solidFill>
              </a:rPr>
              <a:t>Content and theory</a:t>
            </a:r>
            <a:endParaRPr sz="1600">
              <a:solidFill>
                <a:schemeClr val="dk1"/>
              </a:solidFill>
            </a:endParaRPr>
          </a:p>
        </p:txBody>
      </p:sp>
      <p:sp>
        <p:nvSpPr>
          <p:cNvPr id="7" name="Google Shape;176;g2f89f802285_0_336">
            <a:extLst>
              <a:ext uri="{FF2B5EF4-FFF2-40B4-BE49-F238E27FC236}">
                <a16:creationId xmlns:a16="http://schemas.microsoft.com/office/drawing/2014/main" id="{BA49AC95-0437-63BF-6D07-27ED5C849959}"/>
              </a:ext>
            </a:extLst>
          </p:cNvPr>
          <p:cNvSpPr txBox="1"/>
          <p:nvPr/>
        </p:nvSpPr>
        <p:spPr>
          <a:xfrm>
            <a:off x="5103191" y="3448019"/>
            <a:ext cx="1417566" cy="431100"/>
          </a:xfrm>
          <a:prstGeom prst="rect">
            <a:avLst/>
          </a:prstGeom>
          <a:noFill/>
          <a:ln>
            <a:noFill/>
          </a:ln>
        </p:spPr>
        <p:txBody>
          <a:bodyPr spcFirstLastPara="1" wrap="square" lIns="91425" tIns="91425" rIns="91425" bIns="91425" anchor="t" anchorCtr="0">
            <a:spAutoFit/>
          </a:bodyPr>
          <a:lstStyle/>
          <a:p>
            <a:r>
              <a:rPr lang="en-GB" sz="1600">
                <a:solidFill>
                  <a:schemeClr val="dk1"/>
                </a:solidFill>
              </a:rPr>
              <a:t>Case studies </a:t>
            </a:r>
            <a:endParaRPr sz="1600">
              <a:solidFill>
                <a:schemeClr val="dk1"/>
              </a:solidFill>
            </a:endParaRPr>
          </a:p>
        </p:txBody>
      </p:sp>
      <p:sp>
        <p:nvSpPr>
          <p:cNvPr id="8" name="Google Shape;177;g2f89f802285_0_336">
            <a:extLst>
              <a:ext uri="{FF2B5EF4-FFF2-40B4-BE49-F238E27FC236}">
                <a16:creationId xmlns:a16="http://schemas.microsoft.com/office/drawing/2014/main" id="{CF6CAE9A-ADAF-D8BA-BBCD-E64341BEA86F}"/>
              </a:ext>
            </a:extLst>
          </p:cNvPr>
          <p:cNvSpPr txBox="1"/>
          <p:nvPr/>
        </p:nvSpPr>
        <p:spPr>
          <a:xfrm>
            <a:off x="9244257" y="3448019"/>
            <a:ext cx="2247000" cy="431100"/>
          </a:xfrm>
          <a:prstGeom prst="rect">
            <a:avLst/>
          </a:prstGeom>
          <a:noFill/>
          <a:ln>
            <a:noFill/>
          </a:ln>
        </p:spPr>
        <p:txBody>
          <a:bodyPr spcFirstLastPara="1" wrap="square" lIns="91425" tIns="91425" rIns="91425" bIns="91425" anchor="t" anchorCtr="0">
            <a:spAutoFit/>
          </a:bodyPr>
          <a:lstStyle/>
          <a:p>
            <a:r>
              <a:rPr lang="en-GB" sz="1600">
                <a:solidFill>
                  <a:schemeClr val="dk1"/>
                </a:solidFill>
              </a:rPr>
              <a:t>Activities </a:t>
            </a:r>
            <a:endParaRPr sz="1600">
              <a:solidFill>
                <a:schemeClr val="dk1"/>
              </a:solidFill>
            </a:endParaRPr>
          </a:p>
        </p:txBody>
      </p:sp>
      <p:sp>
        <p:nvSpPr>
          <p:cNvPr id="10" name="Google Shape;179;g2f89f802285_0_336">
            <a:extLst>
              <a:ext uri="{FF2B5EF4-FFF2-40B4-BE49-F238E27FC236}">
                <a16:creationId xmlns:a16="http://schemas.microsoft.com/office/drawing/2014/main" id="{D5D8B6CB-9AFC-2985-D79F-56C373BD49E4}"/>
              </a:ext>
            </a:extLst>
          </p:cNvPr>
          <p:cNvSpPr txBox="1"/>
          <p:nvPr/>
        </p:nvSpPr>
        <p:spPr>
          <a:xfrm>
            <a:off x="2385375" y="6018666"/>
            <a:ext cx="2710200" cy="431100"/>
          </a:xfrm>
          <a:prstGeom prst="rect">
            <a:avLst/>
          </a:prstGeom>
          <a:noFill/>
          <a:ln>
            <a:noFill/>
          </a:ln>
        </p:spPr>
        <p:txBody>
          <a:bodyPr spcFirstLastPara="1" wrap="square" lIns="91425" tIns="91425" rIns="91425" bIns="91425" anchor="t" anchorCtr="0">
            <a:spAutoFit/>
          </a:bodyPr>
          <a:lstStyle/>
          <a:p>
            <a:r>
              <a:rPr lang="en-GB" sz="1600">
                <a:solidFill>
                  <a:schemeClr val="dk1"/>
                </a:solidFill>
              </a:rPr>
              <a:t>Sample outcomes </a:t>
            </a:r>
            <a:endParaRPr sz="1600">
              <a:solidFill>
                <a:schemeClr val="dk1"/>
              </a:solidFill>
            </a:endParaRPr>
          </a:p>
        </p:txBody>
      </p:sp>
      <p:sp>
        <p:nvSpPr>
          <p:cNvPr id="12" name="Google Shape;182;g2f89f802285_0_336">
            <a:extLst>
              <a:ext uri="{FF2B5EF4-FFF2-40B4-BE49-F238E27FC236}">
                <a16:creationId xmlns:a16="http://schemas.microsoft.com/office/drawing/2014/main" id="{5EA76AD7-960F-F61D-6E6B-6F328E8145D9}"/>
              </a:ext>
            </a:extLst>
          </p:cNvPr>
          <p:cNvSpPr txBox="1"/>
          <p:nvPr/>
        </p:nvSpPr>
        <p:spPr>
          <a:xfrm>
            <a:off x="6520757" y="6006420"/>
            <a:ext cx="1450115" cy="431100"/>
          </a:xfrm>
          <a:prstGeom prst="rect">
            <a:avLst/>
          </a:prstGeom>
          <a:noFill/>
          <a:ln>
            <a:noFill/>
          </a:ln>
        </p:spPr>
        <p:txBody>
          <a:bodyPr spcFirstLastPara="1" wrap="square" lIns="91425" tIns="91425" rIns="91425" bIns="91425" anchor="t" anchorCtr="0">
            <a:spAutoFit/>
          </a:bodyPr>
          <a:lstStyle/>
          <a:p>
            <a:r>
              <a:rPr lang="en-GB" sz="1600">
                <a:solidFill>
                  <a:schemeClr val="dk1"/>
                </a:solidFill>
              </a:rPr>
              <a:t>Best practice</a:t>
            </a:r>
            <a:endParaRPr sz="1600">
              <a:solidFill>
                <a:schemeClr val="dk1"/>
              </a:solidFill>
            </a:endParaRPr>
          </a:p>
        </p:txBody>
      </p:sp>
      <p:pic>
        <p:nvPicPr>
          <p:cNvPr id="16" name="Picture 15">
            <a:extLst>
              <a:ext uri="{FF2B5EF4-FFF2-40B4-BE49-F238E27FC236}">
                <a16:creationId xmlns:a16="http://schemas.microsoft.com/office/drawing/2014/main" id="{21BEC431-6399-D2B4-2C97-560410240563}"/>
              </a:ext>
            </a:extLst>
          </p:cNvPr>
          <p:cNvPicPr>
            <a:picLocks noChangeAspect="1"/>
          </p:cNvPicPr>
          <p:nvPr/>
        </p:nvPicPr>
        <p:blipFill>
          <a:blip r:embed="rId3"/>
          <a:stretch>
            <a:fillRect/>
          </a:stretch>
        </p:blipFill>
        <p:spPr>
          <a:xfrm>
            <a:off x="5647452" y="4282887"/>
            <a:ext cx="3265200" cy="1723533"/>
          </a:xfrm>
          <a:prstGeom prst="rect">
            <a:avLst/>
          </a:prstGeom>
        </p:spPr>
      </p:pic>
      <p:pic>
        <p:nvPicPr>
          <p:cNvPr id="18" name="Picture 17">
            <a:extLst>
              <a:ext uri="{FF2B5EF4-FFF2-40B4-BE49-F238E27FC236}">
                <a16:creationId xmlns:a16="http://schemas.microsoft.com/office/drawing/2014/main" id="{2CE60353-0485-DDF5-291A-5C20AE845A86}"/>
              </a:ext>
            </a:extLst>
          </p:cNvPr>
          <p:cNvPicPr>
            <a:picLocks noChangeAspect="1"/>
          </p:cNvPicPr>
          <p:nvPr/>
        </p:nvPicPr>
        <p:blipFill>
          <a:blip r:embed="rId4"/>
          <a:stretch>
            <a:fillRect/>
          </a:stretch>
        </p:blipFill>
        <p:spPr>
          <a:xfrm>
            <a:off x="531838" y="1502736"/>
            <a:ext cx="3484920" cy="1926264"/>
          </a:xfrm>
          <a:prstGeom prst="rect">
            <a:avLst/>
          </a:prstGeom>
        </p:spPr>
      </p:pic>
      <p:pic>
        <p:nvPicPr>
          <p:cNvPr id="20" name="Picture 19">
            <a:extLst>
              <a:ext uri="{FF2B5EF4-FFF2-40B4-BE49-F238E27FC236}">
                <a16:creationId xmlns:a16="http://schemas.microsoft.com/office/drawing/2014/main" id="{D82DB1AF-4E78-BB94-90F5-01F125A74A34}"/>
              </a:ext>
            </a:extLst>
          </p:cNvPr>
          <p:cNvPicPr>
            <a:picLocks noChangeAspect="1"/>
          </p:cNvPicPr>
          <p:nvPr/>
        </p:nvPicPr>
        <p:blipFill>
          <a:blip r:embed="rId5"/>
          <a:stretch>
            <a:fillRect/>
          </a:stretch>
        </p:blipFill>
        <p:spPr>
          <a:xfrm>
            <a:off x="4151773" y="1477245"/>
            <a:ext cx="3638383" cy="2046975"/>
          </a:xfrm>
          <a:prstGeom prst="rect">
            <a:avLst/>
          </a:prstGeom>
        </p:spPr>
      </p:pic>
      <p:pic>
        <p:nvPicPr>
          <p:cNvPr id="4" name="Picture 3">
            <a:extLst>
              <a:ext uri="{FF2B5EF4-FFF2-40B4-BE49-F238E27FC236}">
                <a16:creationId xmlns:a16="http://schemas.microsoft.com/office/drawing/2014/main" id="{D54B4541-1C63-EA2B-71D5-55DD01ED9E9F}"/>
              </a:ext>
            </a:extLst>
          </p:cNvPr>
          <p:cNvPicPr>
            <a:picLocks noChangeAspect="1"/>
          </p:cNvPicPr>
          <p:nvPr/>
        </p:nvPicPr>
        <p:blipFill>
          <a:blip r:embed="rId6"/>
          <a:stretch>
            <a:fillRect/>
          </a:stretch>
        </p:blipFill>
        <p:spPr>
          <a:xfrm>
            <a:off x="8118318" y="1458331"/>
            <a:ext cx="3638383" cy="2040495"/>
          </a:xfrm>
          <a:prstGeom prst="rect">
            <a:avLst/>
          </a:prstGeom>
        </p:spPr>
      </p:pic>
      <p:pic>
        <p:nvPicPr>
          <p:cNvPr id="9" name="Picture 8">
            <a:extLst>
              <a:ext uri="{FF2B5EF4-FFF2-40B4-BE49-F238E27FC236}">
                <a16:creationId xmlns:a16="http://schemas.microsoft.com/office/drawing/2014/main" id="{DFFB61A2-2CA7-209B-EBD7-D75E4E385DAB}"/>
              </a:ext>
            </a:extLst>
          </p:cNvPr>
          <p:cNvPicPr>
            <a:picLocks noChangeAspect="1"/>
          </p:cNvPicPr>
          <p:nvPr/>
        </p:nvPicPr>
        <p:blipFill>
          <a:blip r:embed="rId7"/>
          <a:stretch>
            <a:fillRect/>
          </a:stretch>
        </p:blipFill>
        <p:spPr>
          <a:xfrm>
            <a:off x="1838648" y="4321834"/>
            <a:ext cx="2923349" cy="1645638"/>
          </a:xfrm>
          <a:prstGeom prst="rect">
            <a:avLst/>
          </a:prstGeom>
        </p:spPr>
      </p:pic>
    </p:spTree>
    <p:custDataLst>
      <p:tags r:id="rId1"/>
    </p:custDataLst>
    <p:extLst>
      <p:ext uri="{BB962C8B-B14F-4D97-AF65-F5344CB8AC3E}">
        <p14:creationId xmlns:p14="http://schemas.microsoft.com/office/powerpoint/2010/main" val="2379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57794-F5F6-477E-EAB7-09E41D54E31F}"/>
              </a:ext>
            </a:extLst>
          </p:cNvPr>
          <p:cNvSpPr>
            <a:spLocks noGrp="1"/>
          </p:cNvSpPr>
          <p:nvPr>
            <p:ph type="body" sz="quarter" idx="12"/>
          </p:nvPr>
        </p:nvSpPr>
        <p:spPr>
          <a:noFill/>
        </p:spPr>
        <p:txBody>
          <a:bodyPr vert="horz" lIns="0" tIns="45720" rIns="91440" bIns="45720" rtlCol="0" anchor="t">
            <a:noAutofit/>
          </a:bodyPr>
          <a:lstStyle/>
          <a:p>
            <a:r>
              <a:rPr lang="en-US">
                <a:uFill>
                  <a:solidFill>
                    <a:srgbClr val="0E2841"/>
                  </a:solidFill>
                </a:uFill>
                <a:latin typeface="Calibri"/>
                <a:ea typeface="Calibri"/>
                <a:cs typeface="Calibri"/>
              </a:rPr>
              <a:t>4. Workbook – introduction </a:t>
            </a:r>
            <a:endParaRPr lang="en-US"/>
          </a:p>
        </p:txBody>
      </p:sp>
      <p:sp>
        <p:nvSpPr>
          <p:cNvPr id="3" name="Text Placeholder 2">
            <a:extLst>
              <a:ext uri="{FF2B5EF4-FFF2-40B4-BE49-F238E27FC236}">
                <a16:creationId xmlns:a16="http://schemas.microsoft.com/office/drawing/2014/main" id="{B3AA0E1E-5244-F42A-86B4-95ECF6C1922C}"/>
              </a:ext>
            </a:extLst>
          </p:cNvPr>
          <p:cNvSpPr>
            <a:spLocks noGrp="1"/>
          </p:cNvSpPr>
          <p:nvPr>
            <p:ph type="body" sz="quarter" idx="13"/>
          </p:nvPr>
        </p:nvSpPr>
        <p:spPr>
          <a:xfrm>
            <a:off x="798989" y="1615735"/>
            <a:ext cx="5387141" cy="4638305"/>
          </a:xfrm>
        </p:spPr>
        <p:txBody>
          <a:bodyPr vert="horz" lIns="0" tIns="45720" rIns="91440" bIns="45720" rtlCol="0" anchor="t">
            <a:normAutofit/>
          </a:bodyPr>
          <a:lstStyle/>
          <a:p>
            <a:pPr marL="479425" indent="-238760"/>
            <a:r>
              <a:rPr lang="en-US">
                <a:latin typeface="Calibri"/>
                <a:ea typeface="Calibri"/>
                <a:cs typeface="Calibri"/>
              </a:rPr>
              <a:t>Guide to the content </a:t>
            </a:r>
          </a:p>
          <a:p>
            <a:pPr marL="479425" indent="-238760">
              <a:buClr>
                <a:srgbClr val="000000"/>
              </a:buClr>
            </a:pPr>
            <a:r>
              <a:rPr lang="en-US">
                <a:latin typeface="Calibri"/>
                <a:ea typeface="Calibri"/>
                <a:cs typeface="Calibri"/>
              </a:rPr>
              <a:t>Place to check off each module and related actions </a:t>
            </a:r>
          </a:p>
          <a:p>
            <a:pPr marL="479425" indent="-238760">
              <a:buClr>
                <a:srgbClr val="000000"/>
              </a:buClr>
            </a:pPr>
            <a:r>
              <a:rPr lang="en-US">
                <a:latin typeface="Calibri"/>
                <a:ea typeface="Calibri"/>
                <a:cs typeface="Calibri"/>
              </a:rPr>
              <a:t>Place for reflection </a:t>
            </a:r>
          </a:p>
          <a:p>
            <a:pPr marL="479425" indent="-238760">
              <a:buClr>
                <a:srgbClr val="000000"/>
              </a:buClr>
            </a:pPr>
            <a:r>
              <a:rPr lang="en-US">
                <a:ea typeface="Calibri"/>
              </a:rPr>
              <a:t>Place for planning your application of the learning</a:t>
            </a:r>
            <a:endParaRPr lang="en-US">
              <a:ea typeface="Calibri" panose="020F0502020204030204" pitchFamily="34" charset="0"/>
            </a:endParaRPr>
          </a:p>
          <a:p>
            <a:pPr marL="479425" indent="-238760">
              <a:buClr>
                <a:srgbClr val="000000"/>
              </a:buClr>
            </a:pPr>
            <a:r>
              <a:rPr lang="en-US">
                <a:latin typeface="Calibri"/>
                <a:ea typeface="Calibri"/>
                <a:cs typeface="Calibri"/>
              </a:rPr>
              <a:t>Place where activity sheets are located to help with running activities and recording results </a:t>
            </a:r>
          </a:p>
        </p:txBody>
      </p:sp>
      <p:pic>
        <p:nvPicPr>
          <p:cNvPr id="4" name="Picture 3" descr="A questionnaire with text on it&#10;&#10;Description automatically generated">
            <a:extLst>
              <a:ext uri="{FF2B5EF4-FFF2-40B4-BE49-F238E27FC236}">
                <a16:creationId xmlns:a16="http://schemas.microsoft.com/office/drawing/2014/main" id="{FD35D0E8-AE29-C11A-568B-DD228B9A7B7D}"/>
              </a:ext>
            </a:extLst>
          </p:cNvPr>
          <p:cNvPicPr>
            <a:picLocks noChangeAspect="1"/>
          </p:cNvPicPr>
          <p:nvPr/>
        </p:nvPicPr>
        <p:blipFill>
          <a:blip r:embed="rId2"/>
          <a:stretch>
            <a:fillRect/>
          </a:stretch>
        </p:blipFill>
        <p:spPr>
          <a:xfrm>
            <a:off x="6249369" y="1363137"/>
            <a:ext cx="3885231" cy="5143500"/>
          </a:xfrm>
          <a:prstGeom prst="rect">
            <a:avLst/>
          </a:prstGeom>
          <a:ln>
            <a:solidFill>
              <a:schemeClr val="tx1"/>
            </a:solidFill>
          </a:ln>
        </p:spPr>
      </p:pic>
    </p:spTree>
    <p:extLst>
      <p:ext uri="{BB962C8B-B14F-4D97-AF65-F5344CB8AC3E}">
        <p14:creationId xmlns:p14="http://schemas.microsoft.com/office/powerpoint/2010/main" val="303675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C5B44-E775-1456-EA59-21EB353B1D8A}"/>
              </a:ext>
            </a:extLst>
          </p:cNvPr>
          <p:cNvSpPr>
            <a:spLocks noGrp="1"/>
          </p:cNvSpPr>
          <p:nvPr>
            <p:ph type="body" sz="quarter" idx="12"/>
          </p:nvPr>
        </p:nvSpPr>
        <p:spPr/>
        <p:txBody>
          <a:bodyPr/>
          <a:lstStyle/>
          <a:p>
            <a:r>
              <a:rPr lang="en-US"/>
              <a:t>5. Activities - introduction</a:t>
            </a:r>
          </a:p>
        </p:txBody>
      </p:sp>
      <p:pic>
        <p:nvPicPr>
          <p:cNvPr id="4" name="Picture 3" descr="A screenshot of a document&#10;&#10;Description automatically generated">
            <a:extLst>
              <a:ext uri="{FF2B5EF4-FFF2-40B4-BE49-F238E27FC236}">
                <a16:creationId xmlns:a16="http://schemas.microsoft.com/office/drawing/2014/main" id="{BB941C37-61B1-F633-4268-4A0E42B01EB3}"/>
              </a:ext>
            </a:extLst>
          </p:cNvPr>
          <p:cNvPicPr>
            <a:picLocks noChangeAspect="1"/>
          </p:cNvPicPr>
          <p:nvPr/>
        </p:nvPicPr>
        <p:blipFill>
          <a:blip r:embed="rId2"/>
          <a:stretch>
            <a:fillRect/>
          </a:stretch>
        </p:blipFill>
        <p:spPr>
          <a:xfrm>
            <a:off x="6702865" y="1417543"/>
            <a:ext cx="4289197" cy="4638305"/>
          </a:xfrm>
          <a:prstGeom prst="rect">
            <a:avLst/>
          </a:prstGeom>
          <a:ln>
            <a:solidFill>
              <a:schemeClr val="tx1"/>
            </a:solidFill>
          </a:ln>
        </p:spPr>
      </p:pic>
      <p:sp>
        <p:nvSpPr>
          <p:cNvPr id="6" name="Text Placeholder 2">
            <a:extLst>
              <a:ext uri="{FF2B5EF4-FFF2-40B4-BE49-F238E27FC236}">
                <a16:creationId xmlns:a16="http://schemas.microsoft.com/office/drawing/2014/main" id="{758A4569-F3D7-82A9-0127-4EF4385D016D}"/>
              </a:ext>
            </a:extLst>
          </p:cNvPr>
          <p:cNvSpPr txBox="1">
            <a:spLocks/>
          </p:cNvSpPr>
          <p:nvPr/>
        </p:nvSpPr>
        <p:spPr>
          <a:xfrm>
            <a:off x="780490" y="1417543"/>
            <a:ext cx="5770887" cy="4638305"/>
          </a:xfrm>
          <a:prstGeom prst="rect">
            <a:avLst/>
          </a:prstGeom>
        </p:spPr>
        <p:txBody>
          <a:bodyPr vert="horz" lIns="0" tIns="45720" rIns="91440" bIns="45720" rtlCol="0" anchor="t">
            <a:normAutofit/>
          </a:bodyPr>
          <a:lstStyle>
            <a:lvl1pPr marL="479988" indent="-239178" algn="l" defTabSz="914400" rtl="0" eaLnBrk="1" latinLnBrk="0" hangingPunct="1">
              <a:lnSpc>
                <a:spcPct val="90000"/>
              </a:lnSpc>
              <a:spcBef>
                <a:spcPts val="1333"/>
              </a:spcBef>
              <a:buClr>
                <a:schemeClr val="tx1"/>
              </a:buClr>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1pPr>
            <a:lvl2pPr marL="719982" indent="-239994"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58827" indent="-239178"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200121" indent="-241294" algn="l" defTabSz="914400" rtl="0" eaLnBrk="1" latinLnBrk="0" hangingPunct="1">
              <a:lnSpc>
                <a:spcPct val="90000"/>
              </a:lnSpc>
              <a:spcBef>
                <a:spcPts val="667"/>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1439964" indent="-239994" algn="l" defTabSz="914400" rtl="0" eaLnBrk="1" latinLnBrk="0" hangingPunct="1">
              <a:lnSpc>
                <a:spcPct val="90000"/>
              </a:lnSpc>
              <a:spcBef>
                <a:spcPts val="667"/>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0665" indent="0">
              <a:buFont typeface="Arial" panose="020B0604020202020204" pitchFamily="34" charset="0"/>
              <a:buNone/>
            </a:pPr>
            <a:r>
              <a:rPr lang="en-US">
                <a:latin typeface="Calibri"/>
                <a:cs typeface="Calibri"/>
              </a:rPr>
              <a:t>Aim to support development of strategy, language and tone.</a:t>
            </a:r>
          </a:p>
          <a:p>
            <a:pPr marL="240665" indent="0">
              <a:buFont typeface="Arial" panose="020B0604020202020204" pitchFamily="34" charset="0"/>
              <a:buNone/>
            </a:pPr>
            <a:r>
              <a:rPr lang="en-US">
                <a:latin typeface="Calibri"/>
                <a:cs typeface="Calibri"/>
              </a:rPr>
              <a:t>Step by step tools to use to understand the audience. </a:t>
            </a:r>
            <a:endParaRPr lang="en-AU">
              <a:latin typeface="Calibri"/>
              <a:cs typeface="Calibri"/>
            </a:endParaRPr>
          </a:p>
        </p:txBody>
      </p:sp>
      <p:pic>
        <p:nvPicPr>
          <p:cNvPr id="14" name="Picture 13">
            <a:extLst>
              <a:ext uri="{FF2B5EF4-FFF2-40B4-BE49-F238E27FC236}">
                <a16:creationId xmlns:a16="http://schemas.microsoft.com/office/drawing/2014/main" id="{E45D4A04-7BAD-F9D3-7571-F48E659F924F}"/>
              </a:ext>
            </a:extLst>
          </p:cNvPr>
          <p:cNvPicPr>
            <a:picLocks noChangeAspect="1"/>
          </p:cNvPicPr>
          <p:nvPr/>
        </p:nvPicPr>
        <p:blipFill>
          <a:blip r:embed="rId3"/>
          <a:stretch>
            <a:fillRect/>
          </a:stretch>
        </p:blipFill>
        <p:spPr>
          <a:xfrm>
            <a:off x="798989" y="3256246"/>
            <a:ext cx="5770888" cy="3292720"/>
          </a:xfrm>
          <a:prstGeom prst="rect">
            <a:avLst/>
          </a:prstGeom>
          <a:ln>
            <a:solidFill>
              <a:schemeClr val="tx1"/>
            </a:solidFill>
          </a:ln>
        </p:spPr>
      </p:pic>
    </p:spTree>
    <p:extLst>
      <p:ext uri="{BB962C8B-B14F-4D97-AF65-F5344CB8AC3E}">
        <p14:creationId xmlns:p14="http://schemas.microsoft.com/office/powerpoint/2010/main" val="265150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CEA9CE-890D-B7F8-E6F7-330E3152CBF2}"/>
              </a:ext>
            </a:extLst>
          </p:cNvPr>
          <p:cNvSpPr>
            <a:spLocks noGrp="1"/>
          </p:cNvSpPr>
          <p:nvPr>
            <p:ph type="body" sz="quarter" idx="12"/>
          </p:nvPr>
        </p:nvSpPr>
        <p:spPr/>
        <p:txBody>
          <a:bodyPr/>
          <a:lstStyle/>
          <a:p>
            <a:r>
              <a:rPr lang="en-AU"/>
              <a:t>Next steps </a:t>
            </a:r>
          </a:p>
        </p:txBody>
      </p:sp>
      <p:sp>
        <p:nvSpPr>
          <p:cNvPr id="6" name="Text Placeholder 5">
            <a:extLst>
              <a:ext uri="{FF2B5EF4-FFF2-40B4-BE49-F238E27FC236}">
                <a16:creationId xmlns:a16="http://schemas.microsoft.com/office/drawing/2014/main" id="{ED04DD3C-7E98-EFD4-2992-1CD65DE58B52}"/>
              </a:ext>
            </a:extLst>
          </p:cNvPr>
          <p:cNvSpPr>
            <a:spLocks noGrp="1"/>
          </p:cNvSpPr>
          <p:nvPr>
            <p:ph type="body" sz="quarter" idx="13"/>
          </p:nvPr>
        </p:nvSpPr>
        <p:spPr>
          <a:xfrm>
            <a:off x="745202" y="1206002"/>
            <a:ext cx="9757081" cy="5307106"/>
          </a:xfrm>
        </p:spPr>
        <p:txBody>
          <a:bodyPr vert="horz" lIns="0" tIns="45720" rIns="91440" bIns="45720" rtlCol="0" anchor="t">
            <a:noAutofit/>
          </a:bodyPr>
          <a:lstStyle/>
          <a:p>
            <a:pPr marL="240665" indent="0">
              <a:buNone/>
            </a:pPr>
            <a:r>
              <a:rPr lang="en-US" b="1">
                <a:latin typeface="Calibri"/>
                <a:cs typeface="Calibri"/>
              </a:rPr>
              <a:t>Core modules:</a:t>
            </a:r>
          </a:p>
          <a:p>
            <a:pPr>
              <a:buFontTx/>
              <a:buChar char="-"/>
            </a:pPr>
            <a:r>
              <a:rPr lang="en-US"/>
              <a:t>Module 1 - Audience and strategy - introduction and tools to support creating your stakeholder map</a:t>
            </a:r>
          </a:p>
          <a:p>
            <a:pPr marL="823704" lvl="1" indent="-342900">
              <a:buFontTx/>
              <a:buChar char="-"/>
            </a:pPr>
            <a:r>
              <a:rPr lang="en-US"/>
              <a:t>Listen to the video</a:t>
            </a:r>
          </a:p>
          <a:p>
            <a:pPr marL="823704" lvl="1" indent="-342900">
              <a:buFontTx/>
              <a:buChar char="-"/>
            </a:pPr>
            <a:r>
              <a:rPr lang="en-US"/>
              <a:t>Complete the activities </a:t>
            </a:r>
          </a:p>
          <a:p>
            <a:pPr marL="823704" lvl="1" indent="-342900">
              <a:buFontTx/>
              <a:buChar char="-"/>
            </a:pPr>
            <a:r>
              <a:rPr lang="en-US"/>
              <a:t>Create a stakeholder map and analysis and strategy for your Annex</a:t>
            </a:r>
          </a:p>
          <a:p>
            <a:pPr marL="479425" indent="-238760">
              <a:buFontTx/>
              <a:buChar char="-"/>
            </a:pPr>
            <a:r>
              <a:rPr lang="en-US">
                <a:latin typeface="Calibri"/>
                <a:cs typeface="Calibri"/>
              </a:rPr>
              <a:t>Module 2 – filling out the templates step by step guidance</a:t>
            </a:r>
          </a:p>
          <a:p>
            <a:pPr marL="240810" indent="0">
              <a:buNone/>
            </a:pPr>
            <a:endParaRPr lang="en-US" sz="800"/>
          </a:p>
          <a:p>
            <a:pPr marL="240665" indent="0">
              <a:buNone/>
            </a:pPr>
            <a:r>
              <a:rPr lang="en-US" b="1" err="1">
                <a:latin typeface="Calibri"/>
                <a:cs typeface="Calibri"/>
              </a:rPr>
              <a:t>Specialised</a:t>
            </a:r>
            <a:r>
              <a:rPr lang="en-US" b="1">
                <a:latin typeface="Calibri"/>
                <a:cs typeface="Calibri"/>
              </a:rPr>
              <a:t> short modules </a:t>
            </a:r>
            <a:r>
              <a:rPr lang="en-US">
                <a:latin typeface="Calibri"/>
                <a:cs typeface="Calibri"/>
              </a:rPr>
              <a:t>for hints and tips on different audiences and how to better communicate the outcomes of your research: </a:t>
            </a:r>
          </a:p>
          <a:p>
            <a:pPr>
              <a:buFontTx/>
              <a:buChar char="-"/>
            </a:pPr>
            <a:r>
              <a:rPr lang="en-US"/>
              <a:t>Module 3 – government and industry </a:t>
            </a:r>
          </a:p>
          <a:p>
            <a:pPr>
              <a:buFontTx/>
              <a:buChar char="-"/>
            </a:pPr>
            <a:r>
              <a:rPr lang="en-US"/>
              <a:t>Module 4 – public and media</a:t>
            </a:r>
          </a:p>
          <a:p>
            <a:pPr>
              <a:buFontTx/>
              <a:buChar char="-"/>
            </a:pPr>
            <a:r>
              <a:rPr lang="en-US"/>
              <a:t>Module 5 – strategic social media</a:t>
            </a:r>
          </a:p>
        </p:txBody>
      </p:sp>
    </p:spTree>
    <p:extLst>
      <p:ext uri="{BB962C8B-B14F-4D97-AF65-F5344CB8AC3E}">
        <p14:creationId xmlns:p14="http://schemas.microsoft.com/office/powerpoint/2010/main" val="2539882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0A262-5C5F-02A2-A037-08A6F1F498AD}"/>
              </a:ext>
            </a:extLst>
          </p:cNvPr>
          <p:cNvSpPr>
            <a:spLocks noGrp="1"/>
          </p:cNvSpPr>
          <p:nvPr>
            <p:ph type="body" sz="quarter" idx="13"/>
          </p:nvPr>
        </p:nvSpPr>
        <p:spPr/>
        <p:txBody>
          <a:bodyPr/>
          <a:lstStyle/>
          <a:p>
            <a:r>
              <a:rPr lang="en-AU"/>
              <a:t>Get going!</a:t>
            </a:r>
          </a:p>
        </p:txBody>
      </p:sp>
      <p:sp>
        <p:nvSpPr>
          <p:cNvPr id="3" name="Text Placeholder 7">
            <a:extLst>
              <a:ext uri="{FF2B5EF4-FFF2-40B4-BE49-F238E27FC236}">
                <a16:creationId xmlns:a16="http://schemas.microsoft.com/office/drawing/2014/main" id="{E6BE3447-04BC-FEC9-D8B4-1B31A4B4700F}"/>
              </a:ext>
            </a:extLst>
          </p:cNvPr>
          <p:cNvSpPr txBox="1">
            <a:spLocks/>
          </p:cNvSpPr>
          <p:nvPr/>
        </p:nvSpPr>
        <p:spPr>
          <a:xfrm>
            <a:off x="1198912" y="2576186"/>
            <a:ext cx="10384965" cy="2011654"/>
          </a:xfrm>
          <a:prstGeom prst="rect">
            <a:avLst/>
          </a:prstGeom>
        </p:spPr>
        <p:txBody>
          <a:bodyPr vert="horz" lIns="0" tIns="45720" rIns="91440" bIns="45720" rtlCol="0">
            <a:normAutofit fontScale="92500"/>
          </a:bodyPr>
          <a:lstStyle>
            <a:lvl1pPr marL="479988" indent="-239178" algn="l" defTabSz="914400" rtl="0" eaLnBrk="1" latinLnBrk="0" hangingPunct="1">
              <a:lnSpc>
                <a:spcPct val="90000"/>
              </a:lnSpc>
              <a:spcBef>
                <a:spcPts val="1333"/>
              </a:spcBef>
              <a:buClr>
                <a:schemeClr val="tx1"/>
              </a:buClr>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1pPr>
            <a:lvl2pPr marL="719982" indent="-239994"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58827" indent="-239178"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200121" indent="-241294" algn="l" defTabSz="914400" rtl="0" eaLnBrk="1" latinLnBrk="0" hangingPunct="1">
              <a:lnSpc>
                <a:spcPct val="90000"/>
              </a:lnSpc>
              <a:spcBef>
                <a:spcPts val="667"/>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1439964" indent="-239994" algn="l" defTabSz="914400" rtl="0" eaLnBrk="1" latinLnBrk="0" hangingPunct="1">
              <a:lnSpc>
                <a:spcPct val="90000"/>
              </a:lnSpc>
              <a:spcBef>
                <a:spcPts val="667"/>
              </a:spcBef>
              <a:buClr>
                <a:schemeClr val="tx1"/>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We need your evidence to make evidence-based policy!</a:t>
            </a:r>
          </a:p>
          <a:p>
            <a:pPr fontAlgn="base">
              <a:lnSpc>
                <a:spcPct val="100000"/>
              </a:lnSpc>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Encourage your Annex and other colleagues to take their work to people who can turn it into action!</a:t>
            </a:r>
            <a:endParaRPr lang="en-AU" sz="3200">
              <a:solidFill>
                <a:srgbClr val="000000"/>
              </a:solidFill>
              <a:latin typeface="Arial" panose="020B0604020202020204" pitchFamily="34" charset="0"/>
              <a:cs typeface="Arial" panose="020B0604020202020204" pitchFamily="34" charset="0"/>
            </a:endParaRPr>
          </a:p>
          <a:p>
            <a:pPr>
              <a:lnSpc>
                <a:spcPct val="100000"/>
              </a:lnSpc>
            </a:pPr>
            <a:endParaRPr lang="en-AU">
              <a:latin typeface="Arial" panose="020B0604020202020204" pitchFamily="34" charset="0"/>
              <a:cs typeface="Arial" panose="020B0604020202020204" pitchFamily="34" charset="0"/>
            </a:endParaRPr>
          </a:p>
        </p:txBody>
      </p:sp>
      <p:pic>
        <p:nvPicPr>
          <p:cNvPr id="4" name="Picture 4" descr="undefined">
            <a:extLst>
              <a:ext uri="{FF2B5EF4-FFF2-40B4-BE49-F238E27FC236}">
                <a16:creationId xmlns:a16="http://schemas.microsoft.com/office/drawing/2014/main" id="{D3287C16-A282-08A6-E232-83F5DBDE6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 t="42968" r="156" b="4115"/>
          <a:stretch/>
        </p:blipFill>
        <p:spPr bwMode="auto">
          <a:xfrm>
            <a:off x="0" y="5220007"/>
            <a:ext cx="12192000" cy="163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9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a:extLst>
            <a:ext uri="{FF2B5EF4-FFF2-40B4-BE49-F238E27FC236}">
              <a16:creationId xmlns:a16="http://schemas.microsoft.com/office/drawing/2014/main" id="{1F41909F-E95F-54E7-F864-7A8D456858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CDE065-03DE-88AF-7343-38D2F7705321}"/>
              </a:ext>
            </a:extLst>
          </p:cNvPr>
          <p:cNvSpPr>
            <a:spLocks noGrp="1"/>
          </p:cNvSpPr>
          <p:nvPr>
            <p:ph type="body" sz="quarter" idx="13"/>
          </p:nvPr>
        </p:nvSpPr>
        <p:spPr/>
        <p:txBody>
          <a:bodyPr/>
          <a:lstStyle/>
          <a:p>
            <a:r>
              <a:rPr lang="en-AU"/>
              <a:t> </a:t>
            </a:r>
          </a:p>
        </p:txBody>
      </p:sp>
      <p:sp>
        <p:nvSpPr>
          <p:cNvPr id="3" name="Text Placeholder 2">
            <a:extLst>
              <a:ext uri="{FF2B5EF4-FFF2-40B4-BE49-F238E27FC236}">
                <a16:creationId xmlns:a16="http://schemas.microsoft.com/office/drawing/2014/main" id="{00A2A119-3956-F341-436A-280F05883295}"/>
              </a:ext>
            </a:extLst>
          </p:cNvPr>
          <p:cNvSpPr>
            <a:spLocks noGrp="1"/>
          </p:cNvSpPr>
          <p:nvPr>
            <p:ph type="body" sz="quarter" idx="14"/>
          </p:nvPr>
        </p:nvSpPr>
        <p:spPr>
          <a:xfrm>
            <a:off x="1038686" y="2712436"/>
            <a:ext cx="10757074" cy="3546686"/>
          </a:xfrm>
        </p:spPr>
        <p:txBody>
          <a:bodyPr vert="horz" lIns="0" tIns="45720" rIns="91440" bIns="45720" rtlCol="0" anchor="t">
            <a:noAutofit/>
          </a:bodyPr>
          <a:lstStyle/>
          <a:p>
            <a:pPr marL="0" indent="0">
              <a:lnSpc>
                <a:spcPct val="100000"/>
              </a:lnSpc>
              <a:spcBef>
                <a:spcPts val="0"/>
              </a:spcBef>
              <a:spcAft>
                <a:spcPts val="1200"/>
              </a:spcAft>
              <a:buNone/>
            </a:pPr>
            <a:r>
              <a:rPr lang="en-GB" sz="2000" b="1">
                <a:solidFill>
                  <a:srgbClr val="000000"/>
                </a:solidFill>
                <a:effectLst/>
                <a:ea typeface="Times New Roman" panose="02020603050405020304" pitchFamily="18" charset="0"/>
              </a:rPr>
              <a:t>The IEA EBC TCP Impact Masterclass was developed by Alchemy </a:t>
            </a:r>
            <a:r>
              <a:rPr lang="en-GB" sz="2000" b="1" err="1">
                <a:solidFill>
                  <a:srgbClr val="000000"/>
                </a:solidFill>
                <a:effectLst/>
                <a:ea typeface="Times New Roman" panose="02020603050405020304" pitchFamily="18" charset="0"/>
              </a:rPr>
              <a:t>Colab</a:t>
            </a:r>
            <a:r>
              <a:rPr lang="en-GB" sz="2000" b="1">
                <a:solidFill>
                  <a:srgbClr val="000000"/>
                </a:solidFill>
                <a:effectLst/>
                <a:ea typeface="Times New Roman" panose="02020603050405020304" pitchFamily="18" charset="0"/>
              </a:rPr>
              <a:t>, a team of science communication, education and built environment experts. </a:t>
            </a:r>
            <a:endParaRPr lang="en-AU" sz="2000">
              <a:solidFill>
                <a:srgbClr val="000000"/>
              </a:solidFill>
              <a:effectLst/>
              <a:ea typeface="Times New Roman" panose="02020603050405020304" pitchFamily="18" charset="0"/>
            </a:endParaRPr>
          </a:p>
          <a:p>
            <a:pPr marL="0" indent="0">
              <a:lnSpc>
                <a:spcPct val="100000"/>
              </a:lnSpc>
              <a:spcBef>
                <a:spcPts val="0"/>
              </a:spcBef>
              <a:spcAft>
                <a:spcPts val="1200"/>
              </a:spcAft>
              <a:buNone/>
            </a:pPr>
            <a:r>
              <a:rPr lang="en-GB" sz="1800" b="1">
                <a:solidFill>
                  <a:srgbClr val="F47E2F"/>
                </a:solidFill>
                <a:effectLst/>
                <a:ea typeface="Times New Roman" panose="02020603050405020304" pitchFamily="18" charset="0"/>
              </a:rPr>
              <a:t>Contact details:</a:t>
            </a:r>
            <a:endParaRPr lang="en-AU" sz="1800" b="1">
              <a:solidFill>
                <a:srgbClr val="F47E2F"/>
              </a:solidFill>
              <a:effectLst/>
              <a:ea typeface="Times New Roman" panose="02020603050405020304" pitchFamily="18" charset="0"/>
            </a:endParaRPr>
          </a:p>
          <a:p>
            <a:pPr marL="0" indent="0">
              <a:lnSpc>
                <a:spcPct val="100000"/>
              </a:lnSpc>
              <a:spcBef>
                <a:spcPts val="0"/>
              </a:spcBef>
              <a:spcAft>
                <a:spcPts val="600"/>
              </a:spcAft>
              <a:buNone/>
            </a:pPr>
            <a:r>
              <a:rPr lang="en-GB" sz="1800" b="1">
                <a:solidFill>
                  <a:srgbClr val="000000"/>
                </a:solidFill>
                <a:effectLst/>
                <a:ea typeface="Times New Roman" panose="02020603050405020304" pitchFamily="18" charset="0"/>
              </a:rPr>
              <a:t>Tanya Ha, science and environmental communication/media specialist, Science in Public </a:t>
            </a:r>
            <a:endParaRPr lang="en-AU" sz="1800">
              <a:solidFill>
                <a:srgbClr val="000000"/>
              </a:solidFill>
              <a:effectLst/>
              <a:ea typeface="Times New Roman" panose="02020603050405020304" pitchFamily="18" charset="0"/>
            </a:endParaRPr>
          </a:p>
          <a:p>
            <a:pPr marL="0" indent="0">
              <a:lnSpc>
                <a:spcPct val="100000"/>
              </a:lnSpc>
              <a:spcBef>
                <a:spcPts val="0"/>
              </a:spcBef>
              <a:spcAft>
                <a:spcPts val="1200"/>
              </a:spcAft>
              <a:buNone/>
            </a:pPr>
            <a:r>
              <a:rPr lang="en-GB" sz="1800">
                <a:solidFill>
                  <a:srgbClr val="000000"/>
                </a:solidFill>
                <a:effectLst/>
                <a:ea typeface="Times New Roman" panose="02020603050405020304" pitchFamily="18" charset="0"/>
              </a:rPr>
              <a:t>Mobile: +61 404 083 863	Email: </a:t>
            </a:r>
            <a:r>
              <a:rPr lang="en-GB" sz="1800" u="sng" kern="0">
                <a:solidFill>
                  <a:srgbClr val="000000"/>
                </a:solidFill>
                <a:effectLst/>
                <a:ea typeface="Times New Roman" panose="02020603050405020304" pitchFamily="18" charset="0"/>
                <a:hlinkClick r:id="rId3"/>
              </a:rPr>
              <a:t>tanya@scienceinpublic.com.au</a:t>
            </a:r>
            <a:r>
              <a:rPr lang="en-GB" sz="1800">
                <a:solidFill>
                  <a:srgbClr val="000000"/>
                </a:solidFill>
                <a:effectLst/>
                <a:ea typeface="Times New Roman" panose="02020603050405020304" pitchFamily="18" charset="0"/>
              </a:rPr>
              <a:t>	Web: </a:t>
            </a:r>
            <a:r>
              <a:rPr lang="en-GB" sz="1800" u="sng" kern="0">
                <a:solidFill>
                  <a:srgbClr val="000000"/>
                </a:solidFill>
                <a:effectLst/>
                <a:ea typeface="Times New Roman" panose="02020603050405020304" pitchFamily="18" charset="0"/>
                <a:hlinkClick r:id="rId4"/>
              </a:rPr>
              <a:t>www.scienceinpublic.com.au</a:t>
            </a:r>
            <a:endParaRPr lang="en-AU" sz="1800">
              <a:solidFill>
                <a:srgbClr val="000000"/>
              </a:solidFill>
              <a:effectLst/>
              <a:ea typeface="Times New Roman" panose="02020603050405020304" pitchFamily="18" charset="0"/>
            </a:endParaRPr>
          </a:p>
          <a:p>
            <a:pPr marL="0" indent="0">
              <a:lnSpc>
                <a:spcPct val="100000"/>
              </a:lnSpc>
              <a:spcBef>
                <a:spcPts val="600"/>
              </a:spcBef>
              <a:spcAft>
                <a:spcPts val="600"/>
              </a:spcAft>
              <a:buNone/>
            </a:pPr>
            <a:r>
              <a:rPr lang="en-GB" sz="1800" b="1">
                <a:solidFill>
                  <a:srgbClr val="000000"/>
                </a:solidFill>
                <a:effectLst/>
                <a:ea typeface="Times New Roman" panose="02020603050405020304" pitchFamily="18" charset="0"/>
              </a:rPr>
              <a:t>Caroline Pidcock – architect and Alchemy </a:t>
            </a:r>
            <a:r>
              <a:rPr lang="en-GB" sz="1800" b="1" err="1">
                <a:solidFill>
                  <a:srgbClr val="000000"/>
                </a:solidFill>
                <a:effectLst/>
                <a:ea typeface="Times New Roman" panose="02020603050405020304" pitchFamily="18" charset="0"/>
              </a:rPr>
              <a:t>Colab</a:t>
            </a:r>
            <a:r>
              <a:rPr lang="en-GB" sz="1800" b="1">
                <a:solidFill>
                  <a:srgbClr val="000000"/>
                </a:solidFill>
                <a:effectLst/>
                <a:ea typeface="Times New Roman" panose="02020603050405020304" pitchFamily="18" charset="0"/>
              </a:rPr>
              <a:t> director</a:t>
            </a:r>
            <a:endParaRPr lang="en-AU" sz="1800">
              <a:solidFill>
                <a:srgbClr val="000000"/>
              </a:solidFill>
              <a:effectLst/>
              <a:ea typeface="Times New Roman" panose="02020603050405020304" pitchFamily="18" charset="0"/>
            </a:endParaRPr>
          </a:p>
          <a:p>
            <a:pPr marL="0" indent="0">
              <a:lnSpc>
                <a:spcPct val="100000"/>
              </a:lnSpc>
              <a:spcBef>
                <a:spcPts val="0"/>
              </a:spcBef>
              <a:spcAft>
                <a:spcPts val="1200"/>
              </a:spcAft>
              <a:buNone/>
            </a:pPr>
            <a:r>
              <a:rPr lang="en-GB" sz="1800">
                <a:solidFill>
                  <a:srgbClr val="000000"/>
                </a:solidFill>
                <a:effectLst/>
                <a:ea typeface="Times New Roman" panose="02020603050405020304" pitchFamily="18" charset="0"/>
              </a:rPr>
              <a:t>Mobile: +61 418 248 010 	Email: </a:t>
            </a:r>
            <a:r>
              <a:rPr lang="en-GB" sz="1800" u="sng" kern="0">
                <a:solidFill>
                  <a:srgbClr val="000000"/>
                </a:solidFill>
                <a:effectLst/>
                <a:ea typeface="Times New Roman" panose="02020603050405020304" pitchFamily="18" charset="0"/>
                <a:hlinkClick r:id="rId5"/>
              </a:rPr>
              <a:t>caroline@pidcock.com.au</a:t>
            </a:r>
            <a:r>
              <a:rPr lang="en-GB" sz="1800">
                <a:solidFill>
                  <a:srgbClr val="000000"/>
                </a:solidFill>
                <a:effectLst/>
                <a:ea typeface="Times New Roman" panose="02020603050405020304" pitchFamily="18" charset="0"/>
              </a:rPr>
              <a:t> 	Web: </a:t>
            </a:r>
            <a:r>
              <a:rPr lang="en-GB" sz="1800" u="sng" kern="0">
                <a:solidFill>
                  <a:srgbClr val="000000"/>
                </a:solidFill>
                <a:effectLst/>
                <a:ea typeface="Times New Roman" panose="02020603050405020304" pitchFamily="18" charset="0"/>
                <a:hlinkClick r:id="rId6"/>
              </a:rPr>
              <a:t>www.pidcock.com.au</a:t>
            </a:r>
            <a:endParaRPr lang="en-AU" sz="1800">
              <a:solidFill>
                <a:srgbClr val="000000"/>
              </a:solidFill>
              <a:effectLst/>
              <a:ea typeface="Times New Roman" panose="02020603050405020304" pitchFamily="18" charset="0"/>
            </a:endParaRPr>
          </a:p>
          <a:p>
            <a:pPr marL="0" indent="0">
              <a:lnSpc>
                <a:spcPct val="100000"/>
              </a:lnSpc>
              <a:spcBef>
                <a:spcPts val="600"/>
              </a:spcBef>
              <a:spcAft>
                <a:spcPts val="600"/>
              </a:spcAft>
              <a:buNone/>
            </a:pPr>
            <a:r>
              <a:rPr lang="en-GB" sz="1800" b="1">
                <a:solidFill>
                  <a:srgbClr val="000000"/>
                </a:solidFill>
                <a:effectLst/>
                <a:ea typeface="Times New Roman" panose="02020603050405020304" pitchFamily="18" charset="0"/>
              </a:rPr>
              <a:t>Dr Dominique Hes, academic, author and policy advisor</a:t>
            </a:r>
            <a:endParaRPr lang="en-AU" sz="1800" b="1">
              <a:solidFill>
                <a:srgbClr val="000000"/>
              </a:solidFill>
              <a:ea typeface="Times New Roman" panose="02020603050405020304" pitchFamily="18" charset="0"/>
            </a:endParaRPr>
          </a:p>
          <a:p>
            <a:pPr marL="0" indent="0">
              <a:lnSpc>
                <a:spcPct val="100000"/>
              </a:lnSpc>
              <a:spcBef>
                <a:spcPts val="0"/>
              </a:spcBef>
              <a:spcAft>
                <a:spcPts val="1200"/>
              </a:spcAft>
              <a:buNone/>
            </a:pPr>
            <a:r>
              <a:rPr lang="en-GB" sz="1800" kern="0">
                <a:effectLst/>
                <a:ea typeface="Times New Roman" panose="02020603050405020304" pitchFamily="18" charset="0"/>
              </a:rPr>
              <a:t>Mobile: +61 425 765 688	Email: </a:t>
            </a:r>
            <a:r>
              <a:rPr lang="en-GB" sz="1800" u="sng" kern="0">
                <a:solidFill>
                  <a:srgbClr val="0044FF"/>
                </a:solidFill>
                <a:effectLst/>
                <a:ea typeface="Times New Roman" panose="02020603050405020304" pitchFamily="18" charset="0"/>
                <a:hlinkClick r:id="rId7"/>
              </a:rPr>
              <a:t>dominiquehes27@gmail.com</a:t>
            </a:r>
            <a:r>
              <a:rPr lang="en-GB" sz="1800" kern="0">
                <a:effectLst/>
                <a:ea typeface="Times New Roman" panose="02020603050405020304" pitchFamily="18" charset="0"/>
              </a:rPr>
              <a:t> 	Web: </a:t>
            </a:r>
            <a:r>
              <a:rPr lang="en-GB" sz="1800" u="sng" kern="0">
                <a:solidFill>
                  <a:srgbClr val="0044FF"/>
                </a:solidFill>
                <a:effectLst/>
                <a:ea typeface="Times New Roman" panose="02020603050405020304" pitchFamily="18" charset="0"/>
                <a:hlinkClick r:id="rId8"/>
              </a:rPr>
              <a:t>www.linkedin.com/in/dominique-hes/</a:t>
            </a:r>
            <a:endParaRPr lang="en-AU" sz="1800">
              <a:ea typeface="Calibri"/>
            </a:endParaRPr>
          </a:p>
        </p:txBody>
      </p:sp>
      <p:pic>
        <p:nvPicPr>
          <p:cNvPr id="4" name="Picture 3" descr="A green and white cover with a city in the background&#10;&#10;Description automatically generated">
            <a:extLst>
              <a:ext uri="{FF2B5EF4-FFF2-40B4-BE49-F238E27FC236}">
                <a16:creationId xmlns:a16="http://schemas.microsoft.com/office/drawing/2014/main" id="{43F47478-D279-D3CC-1852-02BA2EDF27EB}"/>
              </a:ext>
            </a:extLst>
          </p:cNvPr>
          <p:cNvPicPr>
            <a:picLocks noChangeAspect="1"/>
          </p:cNvPicPr>
          <p:nvPr/>
        </p:nvPicPr>
        <p:blipFill>
          <a:blip r:embed="rId9"/>
          <a:stretch>
            <a:fillRect/>
          </a:stretch>
        </p:blipFill>
        <p:spPr>
          <a:xfrm>
            <a:off x="901526" y="309034"/>
            <a:ext cx="7232343" cy="2190326"/>
          </a:xfrm>
          <a:prstGeom prst="rect">
            <a:avLst/>
          </a:prstGeom>
        </p:spPr>
      </p:pic>
    </p:spTree>
    <p:extLst>
      <p:ext uri="{BB962C8B-B14F-4D97-AF65-F5344CB8AC3E}">
        <p14:creationId xmlns:p14="http://schemas.microsoft.com/office/powerpoint/2010/main" val="88962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Title 7">
            <a:extLst>
              <a:ext uri="{FF2B5EF4-FFF2-40B4-BE49-F238E27FC236}">
                <a16:creationId xmlns:a16="http://schemas.microsoft.com/office/drawing/2014/main" id="{2FF4224B-6A6F-684C-4851-19D4BAE41697}"/>
              </a:ext>
            </a:extLst>
          </p:cNvPr>
          <p:cNvSpPr>
            <a:spLocks noGrp="1"/>
          </p:cNvSpPr>
          <p:nvPr>
            <p:ph type="ctrTitle"/>
          </p:nvPr>
        </p:nvSpPr>
        <p:spPr>
          <a:xfrm>
            <a:off x="1395164" y="2095483"/>
            <a:ext cx="8098157" cy="876119"/>
          </a:xfrm>
        </p:spPr>
        <p:txBody>
          <a:bodyPr>
            <a:normAutofit/>
          </a:bodyPr>
          <a:lstStyle/>
          <a:p>
            <a:r>
              <a:rPr lang="en-GB" sz="4800" b="1">
                <a:solidFill>
                  <a:srgbClr val="FF8001"/>
                </a:solidFill>
                <a:latin typeface="Arial"/>
                <a:cs typeface="Arial"/>
                <a:sym typeface="Arial"/>
              </a:rPr>
              <a:t>Module 0 – Introduction  </a:t>
            </a:r>
            <a:endParaRPr lang="en-AU"/>
          </a:p>
        </p:txBody>
      </p:sp>
      <p:sp>
        <p:nvSpPr>
          <p:cNvPr id="2" name="Text Placeholder 1">
            <a:extLst>
              <a:ext uri="{FF2B5EF4-FFF2-40B4-BE49-F238E27FC236}">
                <a16:creationId xmlns:a16="http://schemas.microsoft.com/office/drawing/2014/main" id="{BFDBF70A-1212-4402-6687-1F9792357BC9}"/>
              </a:ext>
            </a:extLst>
          </p:cNvPr>
          <p:cNvSpPr>
            <a:spLocks noGrp="1"/>
          </p:cNvSpPr>
          <p:nvPr>
            <p:ph type="body" sz="quarter" idx="13"/>
          </p:nvPr>
        </p:nvSpPr>
        <p:spPr/>
        <p:txBody>
          <a:bodyPr/>
          <a:lstStyle/>
          <a:p>
            <a:endParaRPr lang="en-AU"/>
          </a:p>
        </p:txBody>
      </p:sp>
      <p:sp>
        <p:nvSpPr>
          <p:cNvPr id="9" name="Text Placeholder 8">
            <a:extLst>
              <a:ext uri="{FF2B5EF4-FFF2-40B4-BE49-F238E27FC236}">
                <a16:creationId xmlns:a16="http://schemas.microsoft.com/office/drawing/2014/main" id="{8BB2A007-DFD0-DB0A-8E27-1655795D3C87}"/>
              </a:ext>
            </a:extLst>
          </p:cNvPr>
          <p:cNvSpPr>
            <a:spLocks noGrp="1"/>
          </p:cNvSpPr>
          <p:nvPr>
            <p:ph type="body" sz="quarter" idx="14"/>
          </p:nvPr>
        </p:nvSpPr>
        <p:spPr/>
        <p:txBody>
          <a:bodyPr/>
          <a:lstStyle/>
          <a:p>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DCEB2E-D187-1BC1-E86F-29D2F66B4984}"/>
              </a:ext>
            </a:extLst>
          </p:cNvPr>
          <p:cNvSpPr>
            <a:spLocks noGrp="1"/>
          </p:cNvSpPr>
          <p:nvPr>
            <p:ph type="body" sz="quarter" idx="12"/>
          </p:nvPr>
        </p:nvSpPr>
        <p:spPr/>
        <p:txBody>
          <a:bodyPr/>
          <a:lstStyle/>
          <a:p>
            <a:r>
              <a:rPr lang="en-AU"/>
              <a:t>Structure of Module 0</a:t>
            </a:r>
          </a:p>
        </p:txBody>
      </p:sp>
      <p:sp>
        <p:nvSpPr>
          <p:cNvPr id="3" name="Text Placeholder 2">
            <a:extLst>
              <a:ext uri="{FF2B5EF4-FFF2-40B4-BE49-F238E27FC236}">
                <a16:creationId xmlns:a16="http://schemas.microsoft.com/office/drawing/2014/main" id="{25581483-BD5A-6A5B-A7D0-81DC02EA4514}"/>
              </a:ext>
            </a:extLst>
          </p:cNvPr>
          <p:cNvSpPr>
            <a:spLocks noGrp="1"/>
          </p:cNvSpPr>
          <p:nvPr>
            <p:ph type="body" sz="quarter" idx="13"/>
          </p:nvPr>
        </p:nvSpPr>
        <p:spPr>
          <a:xfrm>
            <a:off x="798989" y="1615735"/>
            <a:ext cx="8093999" cy="4638305"/>
          </a:xfrm>
        </p:spPr>
        <p:txBody>
          <a:bodyPr vert="horz" lIns="0" tIns="45720" rIns="91440" bIns="45720" rtlCol="0" anchor="t">
            <a:normAutofit/>
          </a:bodyPr>
          <a:lstStyle/>
          <a:p>
            <a:pPr marL="479425" indent="-238760">
              <a:buFont typeface="Aptos" panose="020B0004020202020204" pitchFamily="34" charset="0"/>
              <a:buChar char="☐"/>
            </a:pPr>
            <a:r>
              <a:rPr lang="en-US"/>
              <a:t> Who developed the Masterclass</a:t>
            </a:r>
          </a:p>
          <a:p>
            <a:pPr marL="479425" indent="-238760">
              <a:buFont typeface="Aptos" panose="020B0004020202020204" pitchFamily="34" charset="0"/>
              <a:buChar char="☐"/>
            </a:pPr>
            <a:r>
              <a:rPr lang="en-US"/>
              <a:t> Why do this course </a:t>
            </a:r>
            <a:endParaRPr lang="en-US">
              <a:ea typeface="Calibri" panose="020F0502020204030204" pitchFamily="34" charset="0"/>
            </a:endParaRPr>
          </a:p>
          <a:p>
            <a:pPr marL="479425" indent="-238760">
              <a:buFont typeface="Aptos" panose="020B0004020202020204" pitchFamily="34" charset="0"/>
              <a:buChar char="☐"/>
            </a:pPr>
            <a:r>
              <a:rPr lang="en-US">
                <a:latin typeface="Calibri"/>
                <a:ea typeface="Calibri"/>
                <a:cs typeface="Calibri"/>
              </a:rPr>
              <a:t> The challenge – getting the attention of the audience </a:t>
            </a:r>
          </a:p>
          <a:p>
            <a:pPr marL="479425" indent="-238760">
              <a:buFont typeface="Aptos" panose="020B0004020202020204" pitchFamily="34" charset="0"/>
              <a:buChar char="☐"/>
            </a:pPr>
            <a:r>
              <a:rPr lang="en-US"/>
              <a:t> The solution – what the audience needs </a:t>
            </a:r>
            <a:endParaRPr lang="en-US">
              <a:ea typeface="Calibri" panose="020F0502020204030204" pitchFamily="34" charset="0"/>
            </a:endParaRPr>
          </a:p>
          <a:p>
            <a:pPr marL="479425" indent="-238760">
              <a:buFont typeface="Aptos" panose="020B0004020202020204" pitchFamily="34" charset="0"/>
              <a:buChar char="☐"/>
            </a:pPr>
            <a:r>
              <a:rPr lang="en-US"/>
              <a:t> Tools – resources and masterclass</a:t>
            </a:r>
            <a:endParaRPr lang="en-US">
              <a:ea typeface="Calibri" panose="020F0502020204030204" pitchFamily="34" charset="0"/>
            </a:endParaRPr>
          </a:p>
          <a:p>
            <a:pPr marL="719455" lvl="1" indent="-239395">
              <a:buFont typeface="Aptos" panose="020B0004020202020204" pitchFamily="34" charset="0"/>
              <a:buChar char="☐"/>
            </a:pPr>
            <a:r>
              <a:rPr lang="en-US"/>
              <a:t> Resources - Policy Brief and Executive Summary introduction </a:t>
            </a:r>
            <a:endParaRPr lang="en-US">
              <a:ea typeface="Calibri" panose="020F0502020204030204" pitchFamily="34" charset="0"/>
            </a:endParaRPr>
          </a:p>
          <a:p>
            <a:pPr marL="719455" lvl="1" indent="-239395">
              <a:buFont typeface="Aptos" panose="020B0004020202020204" pitchFamily="34" charset="0"/>
              <a:buChar char="☐"/>
            </a:pPr>
            <a:r>
              <a:rPr lang="en-US"/>
              <a:t> Masterclass introduction – slides, guides, examples, templates and activities</a:t>
            </a:r>
            <a:endParaRPr lang="en-US">
              <a:ea typeface="Calibri" panose="020F0502020204030204" pitchFamily="34" charset="0"/>
            </a:endParaRPr>
          </a:p>
          <a:p>
            <a:pPr marL="479425" lvl="1" indent="-238760">
              <a:spcBef>
                <a:spcPts val="1333"/>
              </a:spcBef>
              <a:buFont typeface="Aptos" panose="020B0004020202020204" pitchFamily="34" charset="0"/>
              <a:buChar char="☐"/>
            </a:pPr>
            <a:r>
              <a:rPr lang="en-US"/>
              <a:t> Next steps </a:t>
            </a:r>
            <a:endParaRPr lang="en-AU">
              <a:ea typeface="Calibri" panose="020F0502020204030204" pitchFamily="34" charset="0"/>
            </a:endParaRPr>
          </a:p>
        </p:txBody>
      </p:sp>
    </p:spTree>
    <p:extLst>
      <p:ext uri="{BB962C8B-B14F-4D97-AF65-F5344CB8AC3E}">
        <p14:creationId xmlns:p14="http://schemas.microsoft.com/office/powerpoint/2010/main" val="357520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f89f802285_1_78"/>
          <p:cNvSpPr txBox="1"/>
          <p:nvPr/>
        </p:nvSpPr>
        <p:spPr>
          <a:xfrm>
            <a:off x="550964" y="1721309"/>
            <a:ext cx="2955751" cy="4630616"/>
          </a:xfrm>
          <a:prstGeom prst="rect">
            <a:avLst/>
          </a:prstGeom>
          <a:noFill/>
          <a:ln w="19050" cap="flat" cmpd="sng">
            <a:solidFill>
              <a:srgbClr val="FF8001"/>
            </a:solidFill>
            <a:prstDash val="solid"/>
            <a:round/>
            <a:headEnd type="none" w="sm" len="sm"/>
            <a:tailEnd type="none" w="sm" len="sm"/>
          </a:ln>
        </p:spPr>
        <p:txBody>
          <a:bodyPr spcFirstLastPara="1" wrap="square" lIns="91425" tIns="91425" rIns="91425" bIns="91425" anchor="t" anchorCtr="0">
            <a:noAutofit/>
          </a:bodyPr>
          <a:lstStyle/>
          <a:p>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Tanya Ha</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indent="-323850">
              <a:buClr>
                <a:schemeClr val="dk1"/>
              </a:buClr>
              <a:buSzPts val="1500"/>
              <a:buChar char="-"/>
            </a:pPr>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Engagement Director of Science in Public</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indent="-323850">
              <a:buClr>
                <a:schemeClr val="dk1"/>
              </a:buClr>
              <a:buSzPts val="1500"/>
              <a:buChar char="-"/>
            </a:pPr>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Environmental author, journalist, science communicator for &gt;20 years</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indent="-323850">
              <a:buClr>
                <a:schemeClr val="dk1"/>
              </a:buClr>
              <a:buSzPts val="1500"/>
              <a:buChar char="-"/>
            </a:pPr>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Experience on state government boards; past VP of Science &amp; Technology Australia  </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
        <p:nvSpPr>
          <p:cNvPr id="103" name="Google Shape;103;g2f89f802285_1_78"/>
          <p:cNvSpPr txBox="1"/>
          <p:nvPr/>
        </p:nvSpPr>
        <p:spPr>
          <a:xfrm>
            <a:off x="4500070" y="1721308"/>
            <a:ext cx="2955751" cy="4617795"/>
          </a:xfrm>
          <a:prstGeom prst="rect">
            <a:avLst/>
          </a:prstGeom>
          <a:noFill/>
          <a:ln w="19050" cap="flat" cmpd="sng">
            <a:solidFill>
              <a:srgbClr val="FF8001"/>
            </a:solidFill>
            <a:prstDash val="solid"/>
            <a:round/>
            <a:headEnd type="none" w="sm" len="sm"/>
            <a:tailEnd type="none" w="sm" len="sm"/>
          </a:ln>
        </p:spPr>
        <p:txBody>
          <a:bodyPr spcFirstLastPara="1" wrap="square" lIns="91425" tIns="91425" rIns="91425" bIns="91425" anchor="t" anchorCtr="0">
            <a:noAutofit/>
          </a:bodyPr>
          <a:lstStyle/>
          <a:p>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Caroline Pidcock</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indent="-323850">
              <a:buClr>
                <a:schemeClr val="dk1"/>
              </a:buClr>
              <a:buSzPts val="1500"/>
              <a:buChar char="-"/>
            </a:pPr>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Architect + academic &gt; 30 years</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indent="-323850">
              <a:buClr>
                <a:schemeClr val="dk1"/>
              </a:buClr>
              <a:buSzPts val="1500"/>
              <a:buChar char="-"/>
            </a:pPr>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Past president of the NSW AIA + ASBEC + LFIA, ABCB member   </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indent="-323850">
              <a:buClr>
                <a:schemeClr val="dk1"/>
              </a:buClr>
              <a:buSzPts val="1500"/>
              <a:buChar char="-"/>
            </a:pPr>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Multiple awards for work + contributions to industry  </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32F56408-786A-7992-56A3-9B00D124D6DD}"/>
              </a:ext>
            </a:extLst>
          </p:cNvPr>
          <p:cNvSpPr>
            <a:spLocks noGrp="1"/>
          </p:cNvSpPr>
          <p:nvPr>
            <p:ph type="body" sz="quarter" idx="12"/>
          </p:nvPr>
        </p:nvSpPr>
        <p:spPr/>
        <p:txBody>
          <a:bodyPr/>
          <a:lstStyle/>
          <a:p>
            <a:r>
              <a:rPr lang="en-AU"/>
              <a:t>Who developed the masterclass</a:t>
            </a:r>
          </a:p>
        </p:txBody>
      </p:sp>
      <p:sp>
        <p:nvSpPr>
          <p:cNvPr id="105" name="Google Shape;105;g2f89f802285_1_78"/>
          <p:cNvSpPr txBox="1"/>
          <p:nvPr/>
        </p:nvSpPr>
        <p:spPr>
          <a:xfrm>
            <a:off x="8439960" y="1722027"/>
            <a:ext cx="2955751" cy="4629898"/>
          </a:xfrm>
          <a:prstGeom prst="rect">
            <a:avLst/>
          </a:prstGeom>
          <a:noFill/>
          <a:ln w="19050" cap="flat" cmpd="sng">
            <a:solidFill>
              <a:srgbClr val="FF8001"/>
            </a:solidFill>
            <a:prstDash val="solid"/>
            <a:round/>
            <a:headEnd type="none" w="sm" len="sm"/>
            <a:tailEnd type="none" w="sm" len="sm"/>
          </a:ln>
        </p:spPr>
        <p:txBody>
          <a:bodyPr spcFirstLastPara="1" wrap="square" lIns="91425" tIns="91425" rIns="91425" bIns="91425" anchor="t" anchorCtr="0">
            <a:noAutofit/>
          </a:bodyPr>
          <a:lstStyle/>
          <a:p>
            <a:r>
              <a:rPr lang="en-GB" sz="1600">
                <a:solidFill>
                  <a:schemeClr val="dk1"/>
                </a:solidFill>
                <a:latin typeface="Calibri" panose="020F0502020204030204" pitchFamily="34" charset="0"/>
                <a:ea typeface="Calibri" panose="020F0502020204030204" pitchFamily="34" charset="0"/>
                <a:cs typeface="Calibri" panose="020F0502020204030204" pitchFamily="34" charset="0"/>
              </a:rPr>
              <a:t>Dr Dominique Hes </a:t>
            </a:r>
            <a:endParaRPr sz="16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indent="-323850">
              <a:buClr>
                <a:schemeClr val="dk1"/>
              </a:buClr>
              <a:buSzPts val="1500"/>
              <a:buChar char="-"/>
            </a:pPr>
            <a:r>
              <a:rPr lang="en-GB" sz="1600">
                <a:solidFill>
                  <a:schemeClr val="dk1"/>
                </a:solidFill>
                <a:latin typeface="Calibri"/>
                <a:ea typeface="Calibri" panose="020F0502020204030204" pitchFamily="34" charset="0"/>
                <a:cs typeface="Calibri"/>
              </a:rPr>
              <a:t>Academic 20 years</a:t>
            </a:r>
            <a:endParaRPr sz="1600">
              <a:solidFill>
                <a:schemeClr val="dk1"/>
              </a:solidFill>
              <a:latin typeface="Calibri"/>
              <a:ea typeface="Calibri" panose="020F0502020204030204" pitchFamily="34" charset="0"/>
              <a:cs typeface="Calibri"/>
            </a:endParaRPr>
          </a:p>
          <a:p>
            <a:pPr marL="457200" indent="-323850">
              <a:buClr>
                <a:schemeClr val="dk1"/>
              </a:buClr>
              <a:buSzPts val="1500"/>
              <a:buChar char="-"/>
            </a:pPr>
            <a:r>
              <a:rPr lang="en-GB" sz="1600">
                <a:solidFill>
                  <a:schemeClr val="dk1"/>
                </a:solidFill>
                <a:latin typeface="Calibri"/>
                <a:ea typeface="Calibri" panose="020F0502020204030204" pitchFamily="34" charset="0"/>
                <a:cs typeface="Calibri"/>
              </a:rPr>
              <a:t>Multiple national and international awards for teaching, research and industry collaboration</a:t>
            </a:r>
          </a:p>
          <a:p>
            <a:pPr marL="457200" indent="-323850">
              <a:buClr>
                <a:srgbClr val="000000"/>
              </a:buClr>
              <a:buSzPts val="1500"/>
              <a:buChar char="-"/>
            </a:pPr>
            <a:r>
              <a:rPr lang="en-GB" sz="1600">
                <a:solidFill>
                  <a:schemeClr val="dk1"/>
                </a:solidFill>
                <a:latin typeface="Calibri"/>
                <a:ea typeface="Calibri" panose="020F0502020204030204" pitchFamily="34" charset="0"/>
                <a:cs typeface="Calibri"/>
              </a:rPr>
              <a:t>Author 7 books + 100 papers</a:t>
            </a:r>
          </a:p>
          <a:p>
            <a:pPr marL="457200" indent="-323850">
              <a:buClr>
                <a:srgbClr val="000000"/>
              </a:buClr>
              <a:buSzPts val="1500"/>
              <a:buChar char="-"/>
            </a:pPr>
            <a:r>
              <a:rPr lang="en-GB" sz="1600">
                <a:solidFill>
                  <a:schemeClr val="dk1"/>
                </a:solidFill>
                <a:latin typeface="Calibri"/>
                <a:ea typeface="Calibri" panose="020F0502020204030204" pitchFamily="34" charset="0"/>
                <a:cs typeface="Calibri"/>
              </a:rPr>
              <a:t>Experience on boards &amp;  Ministerial advisory/policy groups.</a:t>
            </a:r>
          </a:p>
        </p:txBody>
      </p:sp>
      <p:pic>
        <p:nvPicPr>
          <p:cNvPr id="106" name="Google Shape;106;g2f89f802285_1_78"/>
          <p:cNvPicPr preferRelativeResize="0"/>
          <p:nvPr/>
        </p:nvPicPr>
        <p:blipFill rotWithShape="1">
          <a:blip r:embed="rId3">
            <a:alphaModFix/>
          </a:blip>
          <a:srcRect t="8731" b="40352"/>
          <a:stretch/>
        </p:blipFill>
        <p:spPr>
          <a:xfrm>
            <a:off x="9102709" y="4525902"/>
            <a:ext cx="1630251" cy="1691478"/>
          </a:xfrm>
          <a:prstGeom prst="rect">
            <a:avLst/>
          </a:prstGeom>
          <a:noFill/>
          <a:ln>
            <a:noFill/>
          </a:ln>
        </p:spPr>
      </p:pic>
      <p:pic>
        <p:nvPicPr>
          <p:cNvPr id="107" name="Google Shape;107;g2f89f802285_1_78"/>
          <p:cNvPicPr preferRelativeResize="0"/>
          <p:nvPr/>
        </p:nvPicPr>
        <p:blipFill rotWithShape="1">
          <a:blip r:embed="rId4">
            <a:alphaModFix/>
          </a:blip>
          <a:srcRect t="14040" b="-14039"/>
          <a:stretch/>
        </p:blipFill>
        <p:spPr>
          <a:xfrm>
            <a:off x="1143603" y="4525901"/>
            <a:ext cx="1727450" cy="1972225"/>
          </a:xfrm>
          <a:prstGeom prst="rect">
            <a:avLst/>
          </a:prstGeom>
          <a:noFill/>
          <a:ln>
            <a:noFill/>
          </a:ln>
        </p:spPr>
      </p:pic>
      <p:pic>
        <p:nvPicPr>
          <p:cNvPr id="108" name="Google Shape;108;g2f89f802285_1_78"/>
          <p:cNvPicPr preferRelativeResize="0"/>
          <p:nvPr/>
        </p:nvPicPr>
        <p:blipFill>
          <a:blip r:embed="rId5">
            <a:alphaModFix/>
          </a:blip>
          <a:stretch>
            <a:fillRect/>
          </a:stretch>
        </p:blipFill>
        <p:spPr>
          <a:xfrm>
            <a:off x="5118567" y="4525901"/>
            <a:ext cx="1727450" cy="1691478"/>
          </a:xfrm>
          <a:prstGeom prst="rect">
            <a:avLst/>
          </a:prstGeom>
          <a:noFill/>
          <a:ln>
            <a:noFill/>
          </a:ln>
        </p:spPr>
      </p:pic>
      <p:pic>
        <p:nvPicPr>
          <p:cNvPr id="3" name="image9.png" descr="A close up of a logo&#10;&#10;Description automatically generated">
            <a:extLst>
              <a:ext uri="{FF2B5EF4-FFF2-40B4-BE49-F238E27FC236}">
                <a16:creationId xmlns:a16="http://schemas.microsoft.com/office/drawing/2014/main" id="{3E1287D5-2AA4-3E03-C73A-F954C5A8D4EF}"/>
              </a:ext>
            </a:extLst>
          </p:cNvPr>
          <p:cNvPicPr/>
          <p:nvPr/>
        </p:nvPicPr>
        <p:blipFill>
          <a:blip r:embed="rId6"/>
          <a:srcRect/>
          <a:stretch>
            <a:fillRect/>
          </a:stretch>
        </p:blipFill>
        <p:spPr>
          <a:xfrm>
            <a:off x="4943857" y="1114525"/>
            <a:ext cx="2068195" cy="484505"/>
          </a:xfrm>
          <a:prstGeom prst="rect">
            <a:avLst/>
          </a:prstGeo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CA2E73-80BE-D3CF-C8DD-B651C02BE788}"/>
              </a:ext>
            </a:extLst>
          </p:cNvPr>
          <p:cNvSpPr/>
          <p:nvPr/>
        </p:nvSpPr>
        <p:spPr>
          <a:xfrm>
            <a:off x="5563384" y="6360512"/>
            <a:ext cx="1065229"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FC12B02A-5AC3-8882-0F27-153C614A832D}"/>
              </a:ext>
            </a:extLst>
          </p:cNvPr>
          <p:cNvSpPr/>
          <p:nvPr/>
        </p:nvSpPr>
        <p:spPr>
          <a:xfrm>
            <a:off x="5563384" y="0"/>
            <a:ext cx="1065229"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Process 3">
            <a:extLst>
              <a:ext uri="{FF2B5EF4-FFF2-40B4-BE49-F238E27FC236}">
                <a16:creationId xmlns:a16="http://schemas.microsoft.com/office/drawing/2014/main" id="{E339CA43-15F3-BA67-76F7-C33F93A0D0B3}"/>
              </a:ext>
            </a:extLst>
          </p:cNvPr>
          <p:cNvSpPr/>
          <p:nvPr/>
        </p:nvSpPr>
        <p:spPr>
          <a:xfrm>
            <a:off x="213498" y="791326"/>
            <a:ext cx="2255243" cy="461665"/>
          </a:xfrm>
          <a:prstGeom prst="flowChartProces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09DF1BD9-0833-A784-4000-9D8AC75916A0}"/>
              </a:ext>
            </a:extLst>
          </p:cNvPr>
          <p:cNvSpPr/>
          <p:nvPr/>
        </p:nvSpPr>
        <p:spPr>
          <a:xfrm>
            <a:off x="2590938" y="791327"/>
            <a:ext cx="2255243" cy="461665"/>
          </a:xfrm>
          <a:prstGeom prst="flowChartProcess">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1870948F-D250-974B-D780-384F2FC35EE8}"/>
              </a:ext>
            </a:extLst>
          </p:cNvPr>
          <p:cNvSpPr/>
          <p:nvPr/>
        </p:nvSpPr>
        <p:spPr>
          <a:xfrm>
            <a:off x="4968378" y="791327"/>
            <a:ext cx="2255243" cy="461665"/>
          </a:xfrm>
          <a:prstGeom prst="flowChartProces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07607C52-22A2-FD01-062C-5EEACA68A9F3}"/>
              </a:ext>
            </a:extLst>
          </p:cNvPr>
          <p:cNvSpPr/>
          <p:nvPr/>
        </p:nvSpPr>
        <p:spPr>
          <a:xfrm>
            <a:off x="7345818" y="791327"/>
            <a:ext cx="2255243" cy="461665"/>
          </a:xfrm>
          <a:prstGeom prst="flowChartProcess">
            <a:avLst/>
          </a:prstGeom>
          <a:solidFill>
            <a:srgbClr val="176B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399B0326-02F1-ADF0-138A-863E842EAC6B}"/>
              </a:ext>
            </a:extLst>
          </p:cNvPr>
          <p:cNvSpPr/>
          <p:nvPr/>
        </p:nvSpPr>
        <p:spPr>
          <a:xfrm>
            <a:off x="9723259" y="791326"/>
            <a:ext cx="2255243" cy="461665"/>
          </a:xfrm>
          <a:prstGeom prst="flowChartProcess">
            <a:avLst/>
          </a:prstGeom>
          <a:solidFill>
            <a:srgbClr val="1A7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F0F66D3-0614-1B04-7215-A0997AA20238}"/>
              </a:ext>
            </a:extLst>
          </p:cNvPr>
          <p:cNvSpPr txBox="1"/>
          <p:nvPr/>
        </p:nvSpPr>
        <p:spPr>
          <a:xfrm>
            <a:off x="138545" y="212436"/>
            <a:ext cx="11914910" cy="461665"/>
          </a:xfrm>
          <a:prstGeom prst="rect">
            <a:avLst/>
          </a:prstGeom>
          <a:noFill/>
        </p:spPr>
        <p:txBody>
          <a:bodyPr wrap="square" rtlCol="0">
            <a:spAutoFit/>
          </a:bodyPr>
          <a:lstStyle/>
          <a:p>
            <a:r>
              <a:rPr lang="en-AU" sz="2400" b="1"/>
              <a:t>Theory of Change: </a:t>
            </a:r>
            <a:r>
              <a:rPr lang="en-AU" sz="2400"/>
              <a:t>Smart Materials for Energy-Efficient Heating, Cooling and IAQ Control</a:t>
            </a:r>
            <a:endParaRPr lang="en-GB" sz="2400"/>
          </a:p>
        </p:txBody>
      </p:sp>
      <p:sp>
        <p:nvSpPr>
          <p:cNvPr id="11" name="Flowchart: Process 10">
            <a:extLst>
              <a:ext uri="{FF2B5EF4-FFF2-40B4-BE49-F238E27FC236}">
                <a16:creationId xmlns:a16="http://schemas.microsoft.com/office/drawing/2014/main" id="{3AB75318-1033-51DA-E840-9D708118FEE6}"/>
              </a:ext>
            </a:extLst>
          </p:cNvPr>
          <p:cNvSpPr/>
          <p:nvPr/>
        </p:nvSpPr>
        <p:spPr>
          <a:xfrm>
            <a:off x="213498" y="1252991"/>
            <a:ext cx="2255243" cy="4658281"/>
          </a:xfrm>
          <a:prstGeom prst="flowChartProcess">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a:extLst>
              <a:ext uri="{FF2B5EF4-FFF2-40B4-BE49-F238E27FC236}">
                <a16:creationId xmlns:a16="http://schemas.microsoft.com/office/drawing/2014/main" id="{06E810E7-D815-5B14-EBB8-B3D15A80BDD1}"/>
              </a:ext>
            </a:extLst>
          </p:cNvPr>
          <p:cNvSpPr/>
          <p:nvPr/>
        </p:nvSpPr>
        <p:spPr>
          <a:xfrm>
            <a:off x="2590938" y="1252992"/>
            <a:ext cx="2255243" cy="4658281"/>
          </a:xfrm>
          <a:prstGeom prst="flowChartProcess">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a:extLst>
              <a:ext uri="{FF2B5EF4-FFF2-40B4-BE49-F238E27FC236}">
                <a16:creationId xmlns:a16="http://schemas.microsoft.com/office/drawing/2014/main" id="{4402E7E1-93CD-2092-0284-99BF4A07A483}"/>
              </a:ext>
            </a:extLst>
          </p:cNvPr>
          <p:cNvSpPr/>
          <p:nvPr/>
        </p:nvSpPr>
        <p:spPr>
          <a:xfrm>
            <a:off x="4968378" y="1252992"/>
            <a:ext cx="2255243" cy="4658281"/>
          </a:xfrm>
          <a:prstGeom prst="flowChartProcess">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13">
            <a:extLst>
              <a:ext uri="{FF2B5EF4-FFF2-40B4-BE49-F238E27FC236}">
                <a16:creationId xmlns:a16="http://schemas.microsoft.com/office/drawing/2014/main" id="{A0F22259-B77E-E99B-E9CA-5BC772A95B72}"/>
              </a:ext>
            </a:extLst>
          </p:cNvPr>
          <p:cNvSpPr/>
          <p:nvPr/>
        </p:nvSpPr>
        <p:spPr>
          <a:xfrm>
            <a:off x="7345818" y="1252992"/>
            <a:ext cx="2255243" cy="4658281"/>
          </a:xfrm>
          <a:prstGeom prst="flowChartProcess">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Process 14">
            <a:extLst>
              <a:ext uri="{FF2B5EF4-FFF2-40B4-BE49-F238E27FC236}">
                <a16:creationId xmlns:a16="http://schemas.microsoft.com/office/drawing/2014/main" id="{64A27130-2F94-ED9D-75A8-4E02C9B43AE8}"/>
              </a:ext>
            </a:extLst>
          </p:cNvPr>
          <p:cNvSpPr/>
          <p:nvPr/>
        </p:nvSpPr>
        <p:spPr>
          <a:xfrm>
            <a:off x="9714834" y="1244398"/>
            <a:ext cx="2255243" cy="4658281"/>
          </a:xfrm>
          <a:prstGeom prst="flowChartProcess">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655D4014-1ACE-1FE4-1571-6D53B56D556A}"/>
              </a:ext>
            </a:extLst>
          </p:cNvPr>
          <p:cNvSpPr/>
          <p:nvPr/>
        </p:nvSpPr>
        <p:spPr>
          <a:xfrm rot="5400000">
            <a:off x="4759176" y="878331"/>
            <a:ext cx="461664" cy="287659"/>
          </a:xfrm>
          <a:prstGeom prst="triangle">
            <a:avLst/>
          </a:prstGeom>
          <a:solidFill>
            <a:srgbClr val="163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376BDA83-947D-F22C-A3BA-64A7EDBE24F6}"/>
              </a:ext>
            </a:extLst>
          </p:cNvPr>
          <p:cNvSpPr/>
          <p:nvPr/>
        </p:nvSpPr>
        <p:spPr>
          <a:xfrm rot="5400000">
            <a:off x="7136615" y="878333"/>
            <a:ext cx="461666" cy="287657"/>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C448153B-DF64-DCD7-BD2A-A87CA910A5D3}"/>
              </a:ext>
            </a:extLst>
          </p:cNvPr>
          <p:cNvSpPr/>
          <p:nvPr/>
        </p:nvSpPr>
        <p:spPr>
          <a:xfrm rot="5400000">
            <a:off x="9514056" y="878333"/>
            <a:ext cx="461666" cy="287657"/>
          </a:xfrm>
          <a:prstGeom prst="triangle">
            <a:avLst/>
          </a:prstGeom>
          <a:solidFill>
            <a:srgbClr val="176B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54A45CBC-C38F-53E3-1688-C7A45A1F46F7}"/>
              </a:ext>
            </a:extLst>
          </p:cNvPr>
          <p:cNvSpPr/>
          <p:nvPr/>
        </p:nvSpPr>
        <p:spPr>
          <a:xfrm rot="5400000">
            <a:off x="11854418" y="915410"/>
            <a:ext cx="461664" cy="213499"/>
          </a:xfrm>
          <a:prstGeom prst="triangle">
            <a:avLst/>
          </a:prstGeom>
          <a:solidFill>
            <a:srgbClr val="1A7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1612591-1AAB-A474-83B0-B77749197F4E}"/>
              </a:ext>
            </a:extLst>
          </p:cNvPr>
          <p:cNvSpPr txBox="1"/>
          <p:nvPr/>
        </p:nvSpPr>
        <p:spPr>
          <a:xfrm>
            <a:off x="487993" y="837493"/>
            <a:ext cx="1706252" cy="369332"/>
          </a:xfrm>
          <a:prstGeom prst="rect">
            <a:avLst/>
          </a:prstGeom>
          <a:noFill/>
        </p:spPr>
        <p:txBody>
          <a:bodyPr wrap="square" rtlCol="0">
            <a:spAutoFit/>
          </a:bodyPr>
          <a:lstStyle/>
          <a:p>
            <a:pPr algn="ctr"/>
            <a:r>
              <a:rPr lang="en-AU">
                <a:solidFill>
                  <a:schemeClr val="bg1"/>
                </a:solidFill>
              </a:rPr>
              <a:t>Problem</a:t>
            </a:r>
            <a:endParaRPr lang="en-GB">
              <a:solidFill>
                <a:schemeClr val="bg1"/>
              </a:solidFill>
            </a:endParaRPr>
          </a:p>
        </p:txBody>
      </p:sp>
      <p:sp>
        <p:nvSpPr>
          <p:cNvPr id="21" name="TextBox 20">
            <a:extLst>
              <a:ext uri="{FF2B5EF4-FFF2-40B4-BE49-F238E27FC236}">
                <a16:creationId xmlns:a16="http://schemas.microsoft.com/office/drawing/2014/main" id="{C4A36265-BA8E-1028-D161-C10DBD637C97}"/>
              </a:ext>
            </a:extLst>
          </p:cNvPr>
          <p:cNvSpPr txBox="1"/>
          <p:nvPr/>
        </p:nvSpPr>
        <p:spPr>
          <a:xfrm>
            <a:off x="2865434" y="837493"/>
            <a:ext cx="1706252" cy="369332"/>
          </a:xfrm>
          <a:prstGeom prst="rect">
            <a:avLst/>
          </a:prstGeom>
          <a:noFill/>
        </p:spPr>
        <p:txBody>
          <a:bodyPr wrap="square" rtlCol="0">
            <a:spAutoFit/>
          </a:bodyPr>
          <a:lstStyle/>
          <a:p>
            <a:pPr algn="ctr"/>
            <a:r>
              <a:rPr lang="en-AU">
                <a:solidFill>
                  <a:schemeClr val="bg1"/>
                </a:solidFill>
              </a:rPr>
              <a:t>Input</a:t>
            </a:r>
            <a:endParaRPr lang="en-GB">
              <a:solidFill>
                <a:schemeClr val="bg1"/>
              </a:solidFill>
            </a:endParaRPr>
          </a:p>
        </p:txBody>
      </p:sp>
      <p:sp>
        <p:nvSpPr>
          <p:cNvPr id="22" name="TextBox 21">
            <a:extLst>
              <a:ext uri="{FF2B5EF4-FFF2-40B4-BE49-F238E27FC236}">
                <a16:creationId xmlns:a16="http://schemas.microsoft.com/office/drawing/2014/main" id="{AEAAA98B-0E74-985C-E80F-EE16796FFF1B}"/>
              </a:ext>
            </a:extLst>
          </p:cNvPr>
          <p:cNvSpPr txBox="1"/>
          <p:nvPr/>
        </p:nvSpPr>
        <p:spPr>
          <a:xfrm>
            <a:off x="5242874" y="837493"/>
            <a:ext cx="1706252" cy="369332"/>
          </a:xfrm>
          <a:prstGeom prst="rect">
            <a:avLst/>
          </a:prstGeom>
          <a:noFill/>
        </p:spPr>
        <p:txBody>
          <a:bodyPr wrap="square" rtlCol="0">
            <a:spAutoFit/>
          </a:bodyPr>
          <a:lstStyle/>
          <a:p>
            <a:pPr algn="ctr"/>
            <a:r>
              <a:rPr lang="en-AU">
                <a:solidFill>
                  <a:schemeClr val="bg1"/>
                </a:solidFill>
              </a:rPr>
              <a:t>Output</a:t>
            </a:r>
            <a:endParaRPr lang="en-GB">
              <a:solidFill>
                <a:schemeClr val="bg1"/>
              </a:solidFill>
            </a:endParaRPr>
          </a:p>
        </p:txBody>
      </p:sp>
      <p:sp>
        <p:nvSpPr>
          <p:cNvPr id="23" name="TextBox 22">
            <a:extLst>
              <a:ext uri="{FF2B5EF4-FFF2-40B4-BE49-F238E27FC236}">
                <a16:creationId xmlns:a16="http://schemas.microsoft.com/office/drawing/2014/main" id="{2C04C03F-7CD2-74BA-DCC3-DD15C7449680}"/>
              </a:ext>
            </a:extLst>
          </p:cNvPr>
          <p:cNvSpPr txBox="1"/>
          <p:nvPr/>
        </p:nvSpPr>
        <p:spPr>
          <a:xfrm>
            <a:off x="7620312" y="837493"/>
            <a:ext cx="1706252" cy="369332"/>
          </a:xfrm>
          <a:prstGeom prst="rect">
            <a:avLst/>
          </a:prstGeom>
          <a:noFill/>
        </p:spPr>
        <p:txBody>
          <a:bodyPr wrap="square" rtlCol="0">
            <a:spAutoFit/>
          </a:bodyPr>
          <a:lstStyle/>
          <a:p>
            <a:pPr algn="ctr"/>
            <a:r>
              <a:rPr lang="en-AU">
                <a:solidFill>
                  <a:schemeClr val="bg1"/>
                </a:solidFill>
              </a:rPr>
              <a:t>Outcome</a:t>
            </a:r>
            <a:endParaRPr lang="en-GB">
              <a:solidFill>
                <a:schemeClr val="bg1"/>
              </a:solidFill>
            </a:endParaRPr>
          </a:p>
        </p:txBody>
      </p:sp>
      <p:sp>
        <p:nvSpPr>
          <p:cNvPr id="24" name="TextBox 23">
            <a:extLst>
              <a:ext uri="{FF2B5EF4-FFF2-40B4-BE49-F238E27FC236}">
                <a16:creationId xmlns:a16="http://schemas.microsoft.com/office/drawing/2014/main" id="{187ADE0F-760B-AFF0-9751-052E25EF8739}"/>
              </a:ext>
            </a:extLst>
          </p:cNvPr>
          <p:cNvSpPr txBox="1"/>
          <p:nvPr/>
        </p:nvSpPr>
        <p:spPr>
          <a:xfrm>
            <a:off x="9997754" y="837493"/>
            <a:ext cx="1706252" cy="369332"/>
          </a:xfrm>
          <a:prstGeom prst="rect">
            <a:avLst/>
          </a:prstGeom>
          <a:noFill/>
        </p:spPr>
        <p:txBody>
          <a:bodyPr wrap="square" rtlCol="0">
            <a:spAutoFit/>
          </a:bodyPr>
          <a:lstStyle/>
          <a:p>
            <a:pPr algn="ctr"/>
            <a:r>
              <a:rPr lang="en-AU">
                <a:solidFill>
                  <a:schemeClr val="bg1"/>
                </a:solidFill>
              </a:rPr>
              <a:t>Impact</a:t>
            </a:r>
            <a:endParaRPr lang="en-GB">
              <a:solidFill>
                <a:schemeClr val="bg1"/>
              </a:solidFill>
            </a:endParaRPr>
          </a:p>
        </p:txBody>
      </p:sp>
      <p:sp>
        <p:nvSpPr>
          <p:cNvPr id="25" name="TextBox 24">
            <a:extLst>
              <a:ext uri="{FF2B5EF4-FFF2-40B4-BE49-F238E27FC236}">
                <a16:creationId xmlns:a16="http://schemas.microsoft.com/office/drawing/2014/main" id="{A3617FA7-34DB-B292-430E-5E5480C7FEA7}"/>
              </a:ext>
            </a:extLst>
          </p:cNvPr>
          <p:cNvSpPr txBox="1"/>
          <p:nvPr/>
        </p:nvSpPr>
        <p:spPr>
          <a:xfrm>
            <a:off x="298514" y="1404612"/>
            <a:ext cx="2085209" cy="435503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AU" sz="1200"/>
              <a:t>Heating and cooling accounts for nearly half of the global final energy consumption.</a:t>
            </a:r>
          </a:p>
          <a:p>
            <a:pPr marL="171450" indent="-171450">
              <a:spcAft>
                <a:spcPts val="600"/>
              </a:spcAft>
              <a:buFont typeface="Arial" panose="020B0604020202020204" pitchFamily="34" charset="0"/>
              <a:buChar char="•"/>
            </a:pPr>
            <a:r>
              <a:rPr lang="en-AU" sz="1200"/>
              <a:t>The energy efficiency of existing HVAC systems is relatively low.</a:t>
            </a:r>
          </a:p>
          <a:p>
            <a:pPr marL="171450" indent="-171450">
              <a:spcAft>
                <a:spcPts val="600"/>
              </a:spcAft>
              <a:buFont typeface="Arial" panose="020B0604020202020204" pitchFamily="34" charset="0"/>
              <a:buChar char="•"/>
            </a:pPr>
            <a:r>
              <a:rPr lang="en-AU" sz="1200"/>
              <a:t>Conventional sorbent materials have some inherent defects </a:t>
            </a:r>
          </a:p>
          <a:p>
            <a:pPr marL="171450" indent="-171450">
              <a:spcAft>
                <a:spcPts val="600"/>
              </a:spcAft>
              <a:buFont typeface="Arial" panose="020B0604020202020204" pitchFamily="34" charset="0"/>
              <a:buChar char="•"/>
            </a:pPr>
            <a:r>
              <a:rPr lang="en-AU" sz="1200"/>
              <a:t>Lack of properties database of novel smart materials for thermal applications.</a:t>
            </a:r>
          </a:p>
          <a:p>
            <a:pPr marL="171450" indent="-171450">
              <a:spcAft>
                <a:spcPts val="600"/>
              </a:spcAft>
              <a:buFont typeface="Arial" panose="020B0604020202020204" pitchFamily="34" charset="0"/>
              <a:buChar char="•"/>
            </a:pPr>
            <a:r>
              <a:rPr lang="en-AU" sz="1200"/>
              <a:t>Lack of design guides for integrating new materials into HVAC Systems.</a:t>
            </a:r>
          </a:p>
          <a:p>
            <a:pPr marL="171450" indent="-171450">
              <a:spcAft>
                <a:spcPts val="600"/>
              </a:spcAft>
              <a:buFont typeface="Arial" panose="020B0604020202020204" pitchFamily="34" charset="0"/>
              <a:buChar char="•"/>
            </a:pPr>
            <a:r>
              <a:rPr lang="en-AU" sz="1200"/>
              <a:t>Demonstration cases of novel heating / cooling technologies using smart materials is needed</a:t>
            </a:r>
            <a:endParaRPr lang="en-GB" sz="1200"/>
          </a:p>
        </p:txBody>
      </p:sp>
      <p:sp>
        <p:nvSpPr>
          <p:cNvPr id="26" name="TextBox 25">
            <a:extLst>
              <a:ext uri="{FF2B5EF4-FFF2-40B4-BE49-F238E27FC236}">
                <a16:creationId xmlns:a16="http://schemas.microsoft.com/office/drawing/2014/main" id="{BF7949AC-E35D-BF49-AD5C-0A61F85297D5}"/>
              </a:ext>
            </a:extLst>
          </p:cNvPr>
          <p:cNvSpPr txBox="1"/>
          <p:nvPr/>
        </p:nvSpPr>
        <p:spPr>
          <a:xfrm>
            <a:off x="2799724" y="1668490"/>
            <a:ext cx="1837669" cy="646331"/>
          </a:xfrm>
          <a:prstGeom prst="rect">
            <a:avLst/>
          </a:prstGeom>
          <a:noFill/>
        </p:spPr>
        <p:txBody>
          <a:bodyPr wrap="square" rtlCol="0">
            <a:spAutoFit/>
          </a:bodyPr>
          <a:lstStyle/>
          <a:p>
            <a:r>
              <a:rPr lang="en-AU" sz="1200"/>
              <a:t>Development and further improvement of new smart materials</a:t>
            </a:r>
            <a:endParaRPr lang="en-GB" sz="1200"/>
          </a:p>
        </p:txBody>
      </p:sp>
      <p:sp>
        <p:nvSpPr>
          <p:cNvPr id="27" name="TextBox 26">
            <a:extLst>
              <a:ext uri="{FF2B5EF4-FFF2-40B4-BE49-F238E27FC236}">
                <a16:creationId xmlns:a16="http://schemas.microsoft.com/office/drawing/2014/main" id="{3366BF8A-BCBC-575B-4B19-103D7C6021B8}"/>
              </a:ext>
            </a:extLst>
          </p:cNvPr>
          <p:cNvSpPr txBox="1"/>
          <p:nvPr/>
        </p:nvSpPr>
        <p:spPr>
          <a:xfrm>
            <a:off x="2799724" y="2470052"/>
            <a:ext cx="1837669" cy="646331"/>
          </a:xfrm>
          <a:prstGeom prst="rect">
            <a:avLst/>
          </a:prstGeom>
          <a:noFill/>
        </p:spPr>
        <p:txBody>
          <a:bodyPr wrap="square" rtlCol="0">
            <a:spAutoFit/>
          </a:bodyPr>
          <a:lstStyle/>
          <a:p>
            <a:r>
              <a:rPr lang="en-AU" sz="1200"/>
              <a:t>Characterisation and modelling of new materials</a:t>
            </a:r>
            <a:endParaRPr lang="en-GB" sz="1200"/>
          </a:p>
        </p:txBody>
      </p:sp>
      <p:sp>
        <p:nvSpPr>
          <p:cNvPr id="28" name="TextBox 27">
            <a:extLst>
              <a:ext uri="{FF2B5EF4-FFF2-40B4-BE49-F238E27FC236}">
                <a16:creationId xmlns:a16="http://schemas.microsoft.com/office/drawing/2014/main" id="{20EF35A9-A356-6162-9CEB-BA497B69027C}"/>
              </a:ext>
            </a:extLst>
          </p:cNvPr>
          <p:cNvSpPr txBox="1"/>
          <p:nvPr/>
        </p:nvSpPr>
        <p:spPr>
          <a:xfrm>
            <a:off x="2799724" y="3271614"/>
            <a:ext cx="1837669" cy="830997"/>
          </a:xfrm>
          <a:prstGeom prst="rect">
            <a:avLst/>
          </a:prstGeom>
          <a:noFill/>
        </p:spPr>
        <p:txBody>
          <a:bodyPr wrap="square" rtlCol="0">
            <a:spAutoFit/>
          </a:bodyPr>
          <a:lstStyle/>
          <a:p>
            <a:r>
              <a:rPr lang="en-AU" sz="1200"/>
              <a:t>Integration of new materials into heating / cooling, IAQ and heat storage systems</a:t>
            </a:r>
            <a:endParaRPr lang="en-GB" sz="1200"/>
          </a:p>
        </p:txBody>
      </p:sp>
      <p:sp>
        <p:nvSpPr>
          <p:cNvPr id="29" name="TextBox 28">
            <a:extLst>
              <a:ext uri="{FF2B5EF4-FFF2-40B4-BE49-F238E27FC236}">
                <a16:creationId xmlns:a16="http://schemas.microsoft.com/office/drawing/2014/main" id="{48BD7B98-9C9E-7723-651B-69743348F497}"/>
              </a:ext>
            </a:extLst>
          </p:cNvPr>
          <p:cNvSpPr txBox="1"/>
          <p:nvPr/>
        </p:nvSpPr>
        <p:spPr>
          <a:xfrm>
            <a:off x="2799724" y="4257842"/>
            <a:ext cx="1837669" cy="646331"/>
          </a:xfrm>
          <a:prstGeom prst="rect">
            <a:avLst/>
          </a:prstGeom>
          <a:noFill/>
        </p:spPr>
        <p:txBody>
          <a:bodyPr wrap="square" rtlCol="0">
            <a:spAutoFit/>
          </a:bodyPr>
          <a:lstStyle/>
          <a:p>
            <a:r>
              <a:rPr lang="en-AU" sz="1200"/>
              <a:t>Laboratory tests of the prototypes using new materials </a:t>
            </a:r>
            <a:endParaRPr lang="en-GB" sz="1200"/>
          </a:p>
        </p:txBody>
      </p:sp>
      <p:sp>
        <p:nvSpPr>
          <p:cNvPr id="30" name="TextBox 29">
            <a:extLst>
              <a:ext uri="{FF2B5EF4-FFF2-40B4-BE49-F238E27FC236}">
                <a16:creationId xmlns:a16="http://schemas.microsoft.com/office/drawing/2014/main" id="{B9CF48C8-01A7-E9AF-F830-DF35F8ED8537}"/>
              </a:ext>
            </a:extLst>
          </p:cNvPr>
          <p:cNvSpPr txBox="1"/>
          <p:nvPr/>
        </p:nvSpPr>
        <p:spPr>
          <a:xfrm>
            <a:off x="2799724" y="5059406"/>
            <a:ext cx="1837669" cy="646331"/>
          </a:xfrm>
          <a:prstGeom prst="rect">
            <a:avLst/>
          </a:prstGeom>
          <a:noFill/>
        </p:spPr>
        <p:txBody>
          <a:bodyPr wrap="square" rtlCol="0">
            <a:spAutoFit/>
          </a:bodyPr>
          <a:lstStyle/>
          <a:p>
            <a:r>
              <a:rPr lang="en-AU" sz="1200"/>
              <a:t>Case studies of new systems in different climates</a:t>
            </a:r>
            <a:endParaRPr lang="en-GB" sz="1200"/>
          </a:p>
        </p:txBody>
      </p:sp>
      <p:sp>
        <p:nvSpPr>
          <p:cNvPr id="31" name="TextBox 30">
            <a:extLst>
              <a:ext uri="{FF2B5EF4-FFF2-40B4-BE49-F238E27FC236}">
                <a16:creationId xmlns:a16="http://schemas.microsoft.com/office/drawing/2014/main" id="{BF8053FB-8AAD-106B-D911-178A3196A95E}"/>
              </a:ext>
            </a:extLst>
          </p:cNvPr>
          <p:cNvSpPr txBox="1"/>
          <p:nvPr/>
        </p:nvSpPr>
        <p:spPr>
          <a:xfrm>
            <a:off x="4940097" y="1484589"/>
            <a:ext cx="1837669" cy="646331"/>
          </a:xfrm>
          <a:prstGeom prst="rect">
            <a:avLst/>
          </a:prstGeom>
          <a:noFill/>
        </p:spPr>
        <p:txBody>
          <a:bodyPr wrap="square" rtlCol="0">
            <a:spAutoFit/>
          </a:bodyPr>
          <a:lstStyle/>
          <a:p>
            <a:r>
              <a:rPr lang="en-AU" sz="1200"/>
              <a:t>Tools for selection of smart materials for different applications</a:t>
            </a:r>
            <a:endParaRPr lang="en-GB" sz="1200"/>
          </a:p>
        </p:txBody>
      </p:sp>
      <p:sp>
        <p:nvSpPr>
          <p:cNvPr id="32" name="TextBox 31">
            <a:extLst>
              <a:ext uri="{FF2B5EF4-FFF2-40B4-BE49-F238E27FC236}">
                <a16:creationId xmlns:a16="http://schemas.microsoft.com/office/drawing/2014/main" id="{8D4503F1-EA57-CF42-8ED5-072CF421C9EA}"/>
              </a:ext>
            </a:extLst>
          </p:cNvPr>
          <p:cNvSpPr txBox="1"/>
          <p:nvPr/>
        </p:nvSpPr>
        <p:spPr>
          <a:xfrm>
            <a:off x="4940097" y="2194340"/>
            <a:ext cx="1724653" cy="646331"/>
          </a:xfrm>
          <a:prstGeom prst="rect">
            <a:avLst/>
          </a:prstGeom>
          <a:noFill/>
        </p:spPr>
        <p:txBody>
          <a:bodyPr wrap="square" rtlCol="0">
            <a:spAutoFit/>
          </a:bodyPr>
          <a:lstStyle/>
          <a:p>
            <a:r>
              <a:rPr lang="en-AU" sz="1200"/>
              <a:t>Optimised synthesis and test methods for selected materials </a:t>
            </a:r>
            <a:endParaRPr lang="en-GB" sz="1200"/>
          </a:p>
        </p:txBody>
      </p:sp>
      <p:sp>
        <p:nvSpPr>
          <p:cNvPr id="33" name="TextBox 32">
            <a:extLst>
              <a:ext uri="{FF2B5EF4-FFF2-40B4-BE49-F238E27FC236}">
                <a16:creationId xmlns:a16="http://schemas.microsoft.com/office/drawing/2014/main" id="{FADA8699-EEA0-5B86-8D39-074AD7F7F902}"/>
              </a:ext>
            </a:extLst>
          </p:cNvPr>
          <p:cNvSpPr txBox="1"/>
          <p:nvPr/>
        </p:nvSpPr>
        <p:spPr>
          <a:xfrm>
            <a:off x="4940097" y="2904091"/>
            <a:ext cx="1837669" cy="646331"/>
          </a:xfrm>
          <a:prstGeom prst="rect">
            <a:avLst/>
          </a:prstGeom>
          <a:noFill/>
        </p:spPr>
        <p:txBody>
          <a:bodyPr wrap="square" rtlCol="0">
            <a:spAutoFit/>
          </a:bodyPr>
          <a:lstStyle/>
          <a:p>
            <a:r>
              <a:rPr lang="en-AU" sz="1200"/>
              <a:t>Dataset of material properties for thermal applications</a:t>
            </a:r>
            <a:endParaRPr lang="en-GB" sz="1200"/>
          </a:p>
        </p:txBody>
      </p:sp>
      <p:sp>
        <p:nvSpPr>
          <p:cNvPr id="34" name="TextBox 33">
            <a:extLst>
              <a:ext uri="{FF2B5EF4-FFF2-40B4-BE49-F238E27FC236}">
                <a16:creationId xmlns:a16="http://schemas.microsoft.com/office/drawing/2014/main" id="{691E1553-7738-1649-B73F-9D31CE60E3F2}"/>
              </a:ext>
            </a:extLst>
          </p:cNvPr>
          <p:cNvSpPr txBox="1"/>
          <p:nvPr/>
        </p:nvSpPr>
        <p:spPr>
          <a:xfrm>
            <a:off x="4940096" y="3613842"/>
            <a:ext cx="1837669" cy="646331"/>
          </a:xfrm>
          <a:prstGeom prst="rect">
            <a:avLst/>
          </a:prstGeom>
          <a:noFill/>
        </p:spPr>
        <p:txBody>
          <a:bodyPr wrap="square" rtlCol="0">
            <a:spAutoFit/>
          </a:bodyPr>
          <a:lstStyle/>
          <a:p>
            <a:r>
              <a:rPr lang="en-AU" sz="1200"/>
              <a:t>Design guides for new HVAC systems using smart materials</a:t>
            </a:r>
            <a:endParaRPr lang="en-GB" sz="1200"/>
          </a:p>
        </p:txBody>
      </p:sp>
      <p:sp>
        <p:nvSpPr>
          <p:cNvPr id="35" name="TextBox 34">
            <a:extLst>
              <a:ext uri="{FF2B5EF4-FFF2-40B4-BE49-F238E27FC236}">
                <a16:creationId xmlns:a16="http://schemas.microsoft.com/office/drawing/2014/main" id="{25F43B1E-98EA-A88E-F46C-4351D0761812}"/>
              </a:ext>
            </a:extLst>
          </p:cNvPr>
          <p:cNvSpPr txBox="1"/>
          <p:nvPr/>
        </p:nvSpPr>
        <p:spPr>
          <a:xfrm>
            <a:off x="4961728" y="4323593"/>
            <a:ext cx="1816038" cy="830997"/>
          </a:xfrm>
          <a:prstGeom prst="rect">
            <a:avLst/>
          </a:prstGeom>
          <a:noFill/>
        </p:spPr>
        <p:txBody>
          <a:bodyPr wrap="square" rtlCol="0">
            <a:spAutoFit/>
          </a:bodyPr>
          <a:lstStyle/>
          <a:p>
            <a:r>
              <a:rPr lang="en-AU" sz="1200"/>
              <a:t>Case studies and demonstration reports of new systems using smart materials</a:t>
            </a:r>
            <a:endParaRPr lang="en-GB" sz="1200"/>
          </a:p>
        </p:txBody>
      </p:sp>
      <p:sp>
        <p:nvSpPr>
          <p:cNvPr id="36" name="TextBox 35">
            <a:extLst>
              <a:ext uri="{FF2B5EF4-FFF2-40B4-BE49-F238E27FC236}">
                <a16:creationId xmlns:a16="http://schemas.microsoft.com/office/drawing/2014/main" id="{90C580C4-1B46-9DA4-FDDF-5C5C0DF6B1B7}"/>
              </a:ext>
            </a:extLst>
          </p:cNvPr>
          <p:cNvSpPr txBox="1"/>
          <p:nvPr/>
        </p:nvSpPr>
        <p:spPr>
          <a:xfrm>
            <a:off x="4961727" y="5218009"/>
            <a:ext cx="1837669" cy="461665"/>
          </a:xfrm>
          <a:prstGeom prst="rect">
            <a:avLst/>
          </a:prstGeom>
          <a:noFill/>
        </p:spPr>
        <p:txBody>
          <a:bodyPr wrap="square" rtlCol="0">
            <a:spAutoFit/>
          </a:bodyPr>
          <a:lstStyle/>
          <a:p>
            <a:r>
              <a:rPr lang="en-AU" sz="1200"/>
              <a:t>High-level scientific publications</a:t>
            </a:r>
            <a:endParaRPr lang="en-GB" sz="1200"/>
          </a:p>
        </p:txBody>
      </p:sp>
      <p:sp>
        <p:nvSpPr>
          <p:cNvPr id="43" name="TextBox 42">
            <a:extLst>
              <a:ext uri="{FF2B5EF4-FFF2-40B4-BE49-F238E27FC236}">
                <a16:creationId xmlns:a16="http://schemas.microsoft.com/office/drawing/2014/main" id="{7BD55C46-0EA7-869F-B8BE-DCE3A82DEA6D}"/>
              </a:ext>
            </a:extLst>
          </p:cNvPr>
          <p:cNvSpPr txBox="1"/>
          <p:nvPr/>
        </p:nvSpPr>
        <p:spPr>
          <a:xfrm>
            <a:off x="7404435" y="3023065"/>
            <a:ext cx="1837669" cy="461665"/>
          </a:xfrm>
          <a:prstGeom prst="rect">
            <a:avLst/>
          </a:prstGeom>
          <a:noFill/>
        </p:spPr>
        <p:txBody>
          <a:bodyPr wrap="square" rtlCol="0">
            <a:spAutoFit/>
          </a:bodyPr>
          <a:lstStyle/>
          <a:p>
            <a:r>
              <a:rPr lang="en-AU" sz="1200"/>
              <a:t>Building energy consumption reduced</a:t>
            </a:r>
            <a:endParaRPr lang="en-GB" sz="1200"/>
          </a:p>
        </p:txBody>
      </p:sp>
      <p:sp>
        <p:nvSpPr>
          <p:cNvPr id="44" name="TextBox 43">
            <a:extLst>
              <a:ext uri="{FF2B5EF4-FFF2-40B4-BE49-F238E27FC236}">
                <a16:creationId xmlns:a16="http://schemas.microsoft.com/office/drawing/2014/main" id="{ACCA7F0E-64D3-136A-46E2-65CFFCB22D19}"/>
              </a:ext>
            </a:extLst>
          </p:cNvPr>
          <p:cNvSpPr txBox="1"/>
          <p:nvPr/>
        </p:nvSpPr>
        <p:spPr>
          <a:xfrm>
            <a:off x="7404435" y="3609705"/>
            <a:ext cx="1724653" cy="646331"/>
          </a:xfrm>
          <a:prstGeom prst="rect">
            <a:avLst/>
          </a:prstGeom>
          <a:noFill/>
        </p:spPr>
        <p:txBody>
          <a:bodyPr wrap="square" rtlCol="0">
            <a:spAutoFit/>
          </a:bodyPr>
          <a:lstStyle/>
          <a:p>
            <a:r>
              <a:rPr lang="en-AU" sz="1200"/>
              <a:t>New materials and HVAC products for manufacturers </a:t>
            </a:r>
            <a:endParaRPr lang="en-GB" sz="1200"/>
          </a:p>
        </p:txBody>
      </p:sp>
      <p:sp>
        <p:nvSpPr>
          <p:cNvPr id="45" name="TextBox 44">
            <a:extLst>
              <a:ext uri="{FF2B5EF4-FFF2-40B4-BE49-F238E27FC236}">
                <a16:creationId xmlns:a16="http://schemas.microsoft.com/office/drawing/2014/main" id="{C380BF21-9BBE-8C5E-80E2-770DE0601D41}"/>
              </a:ext>
            </a:extLst>
          </p:cNvPr>
          <p:cNvSpPr txBox="1"/>
          <p:nvPr/>
        </p:nvSpPr>
        <p:spPr>
          <a:xfrm>
            <a:off x="7404435" y="4381011"/>
            <a:ext cx="1837669" cy="646331"/>
          </a:xfrm>
          <a:prstGeom prst="rect">
            <a:avLst/>
          </a:prstGeom>
          <a:noFill/>
        </p:spPr>
        <p:txBody>
          <a:bodyPr wrap="square" rtlCol="0">
            <a:spAutoFit/>
          </a:bodyPr>
          <a:lstStyle/>
          <a:p>
            <a:r>
              <a:rPr lang="en-AU" sz="1200"/>
              <a:t>New Research areas in material and building Sciences</a:t>
            </a:r>
            <a:endParaRPr lang="en-GB" sz="1200"/>
          </a:p>
        </p:txBody>
      </p:sp>
      <p:sp>
        <p:nvSpPr>
          <p:cNvPr id="46" name="TextBox 45">
            <a:extLst>
              <a:ext uri="{FF2B5EF4-FFF2-40B4-BE49-F238E27FC236}">
                <a16:creationId xmlns:a16="http://schemas.microsoft.com/office/drawing/2014/main" id="{32CEFEA2-40CE-52BC-001D-A79370F622BA}"/>
              </a:ext>
            </a:extLst>
          </p:cNvPr>
          <p:cNvSpPr txBox="1"/>
          <p:nvPr/>
        </p:nvSpPr>
        <p:spPr>
          <a:xfrm>
            <a:off x="7404434" y="5152318"/>
            <a:ext cx="1600219" cy="646331"/>
          </a:xfrm>
          <a:prstGeom prst="rect">
            <a:avLst/>
          </a:prstGeom>
          <a:noFill/>
        </p:spPr>
        <p:txBody>
          <a:bodyPr wrap="square" rtlCol="0">
            <a:spAutoFit/>
          </a:bodyPr>
          <a:lstStyle/>
          <a:p>
            <a:r>
              <a:rPr lang="en-AU" sz="1200"/>
              <a:t>New knowledge for revision of standards and policy</a:t>
            </a:r>
            <a:endParaRPr lang="en-GB" sz="1200"/>
          </a:p>
        </p:txBody>
      </p:sp>
      <p:sp>
        <p:nvSpPr>
          <p:cNvPr id="49" name="TextBox 48">
            <a:extLst>
              <a:ext uri="{FF2B5EF4-FFF2-40B4-BE49-F238E27FC236}">
                <a16:creationId xmlns:a16="http://schemas.microsoft.com/office/drawing/2014/main" id="{088609A0-FAEC-0704-F245-C946C2915C50}"/>
              </a:ext>
            </a:extLst>
          </p:cNvPr>
          <p:cNvSpPr txBox="1"/>
          <p:nvPr/>
        </p:nvSpPr>
        <p:spPr>
          <a:xfrm>
            <a:off x="9819749" y="3735088"/>
            <a:ext cx="1837669" cy="461665"/>
          </a:xfrm>
          <a:prstGeom prst="rect">
            <a:avLst/>
          </a:prstGeom>
          <a:noFill/>
        </p:spPr>
        <p:txBody>
          <a:bodyPr wrap="square" rtlCol="0">
            <a:spAutoFit/>
          </a:bodyPr>
          <a:lstStyle/>
          <a:p>
            <a:r>
              <a:rPr lang="en-AU" sz="1200"/>
              <a:t>Sustainable built environment</a:t>
            </a:r>
            <a:endParaRPr lang="en-GB" sz="1200"/>
          </a:p>
        </p:txBody>
      </p:sp>
      <p:sp>
        <p:nvSpPr>
          <p:cNvPr id="50" name="TextBox 49">
            <a:extLst>
              <a:ext uri="{FF2B5EF4-FFF2-40B4-BE49-F238E27FC236}">
                <a16:creationId xmlns:a16="http://schemas.microsoft.com/office/drawing/2014/main" id="{DE7ECCA3-6255-4294-050B-7B92A4C6ABFA}"/>
              </a:ext>
            </a:extLst>
          </p:cNvPr>
          <p:cNvSpPr txBox="1"/>
          <p:nvPr/>
        </p:nvSpPr>
        <p:spPr>
          <a:xfrm>
            <a:off x="9819749" y="4444839"/>
            <a:ext cx="1724653" cy="461665"/>
          </a:xfrm>
          <a:prstGeom prst="rect">
            <a:avLst/>
          </a:prstGeom>
          <a:noFill/>
        </p:spPr>
        <p:txBody>
          <a:bodyPr wrap="square" rtlCol="0">
            <a:spAutoFit/>
          </a:bodyPr>
          <a:lstStyle/>
          <a:p>
            <a:r>
              <a:rPr lang="en-AU" sz="1200"/>
              <a:t>New sources of economic growth</a:t>
            </a:r>
            <a:endParaRPr lang="en-GB" sz="1200"/>
          </a:p>
        </p:txBody>
      </p:sp>
      <p:sp>
        <p:nvSpPr>
          <p:cNvPr id="51" name="TextBox 50">
            <a:extLst>
              <a:ext uri="{FF2B5EF4-FFF2-40B4-BE49-F238E27FC236}">
                <a16:creationId xmlns:a16="http://schemas.microsoft.com/office/drawing/2014/main" id="{009A6214-AE4F-2030-0EC1-680CAA322308}"/>
              </a:ext>
            </a:extLst>
          </p:cNvPr>
          <p:cNvSpPr txBox="1"/>
          <p:nvPr/>
        </p:nvSpPr>
        <p:spPr>
          <a:xfrm>
            <a:off x="9819749" y="5154590"/>
            <a:ext cx="1837669" cy="461665"/>
          </a:xfrm>
          <a:prstGeom prst="rect">
            <a:avLst/>
          </a:prstGeom>
          <a:noFill/>
        </p:spPr>
        <p:txBody>
          <a:bodyPr wrap="square" rtlCol="0">
            <a:spAutoFit/>
          </a:bodyPr>
          <a:lstStyle/>
          <a:p>
            <a:r>
              <a:rPr lang="en-AU" sz="1200"/>
              <a:t>Climate change mitigation</a:t>
            </a:r>
            <a:endParaRPr lang="en-GB" sz="1200"/>
          </a:p>
        </p:txBody>
      </p:sp>
      <p:sp>
        <p:nvSpPr>
          <p:cNvPr id="52" name="TextBox 51">
            <a:extLst>
              <a:ext uri="{FF2B5EF4-FFF2-40B4-BE49-F238E27FC236}">
                <a16:creationId xmlns:a16="http://schemas.microsoft.com/office/drawing/2014/main" id="{1EA97E22-9024-20B5-22F4-35018ADFCE89}"/>
              </a:ext>
            </a:extLst>
          </p:cNvPr>
          <p:cNvSpPr txBox="1"/>
          <p:nvPr/>
        </p:nvSpPr>
        <p:spPr>
          <a:xfrm>
            <a:off x="1197061" y="6003605"/>
            <a:ext cx="1339055" cy="738664"/>
          </a:xfrm>
          <a:prstGeom prst="rect">
            <a:avLst/>
          </a:prstGeom>
          <a:noFill/>
        </p:spPr>
        <p:txBody>
          <a:bodyPr wrap="square" rtlCol="0">
            <a:spAutoFit/>
          </a:bodyPr>
          <a:lstStyle/>
          <a:p>
            <a:pPr algn="ctr"/>
            <a:r>
              <a:rPr lang="en-AU" sz="1400" b="1"/>
              <a:t>Who experiences the impact?</a:t>
            </a:r>
            <a:endParaRPr lang="en-GB" sz="1400" b="1"/>
          </a:p>
        </p:txBody>
      </p:sp>
      <p:sp>
        <p:nvSpPr>
          <p:cNvPr id="55" name="TextBox 54">
            <a:extLst>
              <a:ext uri="{FF2B5EF4-FFF2-40B4-BE49-F238E27FC236}">
                <a16:creationId xmlns:a16="http://schemas.microsoft.com/office/drawing/2014/main" id="{EDBCD86F-AB7D-9BC5-3893-B72734519101}"/>
              </a:ext>
            </a:extLst>
          </p:cNvPr>
          <p:cNvSpPr txBox="1"/>
          <p:nvPr/>
        </p:nvSpPr>
        <p:spPr>
          <a:xfrm>
            <a:off x="2590938" y="6355052"/>
            <a:ext cx="1427746" cy="461665"/>
          </a:xfrm>
          <a:prstGeom prst="rect">
            <a:avLst/>
          </a:prstGeom>
          <a:noFill/>
        </p:spPr>
        <p:txBody>
          <a:bodyPr wrap="square" rtlCol="0">
            <a:spAutoFit/>
          </a:bodyPr>
          <a:lstStyle/>
          <a:p>
            <a:pPr algn="ctr"/>
            <a:r>
              <a:rPr lang="en-AU" sz="1200"/>
              <a:t>HVAC &amp; materials industry</a:t>
            </a:r>
            <a:endParaRPr lang="en-GB" sz="1200"/>
          </a:p>
        </p:txBody>
      </p:sp>
      <p:sp>
        <p:nvSpPr>
          <p:cNvPr id="56" name="TextBox 55">
            <a:extLst>
              <a:ext uri="{FF2B5EF4-FFF2-40B4-BE49-F238E27FC236}">
                <a16:creationId xmlns:a16="http://schemas.microsoft.com/office/drawing/2014/main" id="{045E8BCD-EF50-D5A3-3CB1-4D698B124D03}"/>
              </a:ext>
            </a:extLst>
          </p:cNvPr>
          <p:cNvSpPr txBox="1"/>
          <p:nvPr/>
        </p:nvSpPr>
        <p:spPr>
          <a:xfrm>
            <a:off x="4128002" y="6355052"/>
            <a:ext cx="1427746" cy="461665"/>
          </a:xfrm>
          <a:prstGeom prst="rect">
            <a:avLst/>
          </a:prstGeom>
          <a:noFill/>
        </p:spPr>
        <p:txBody>
          <a:bodyPr wrap="square" rtlCol="0">
            <a:spAutoFit/>
          </a:bodyPr>
          <a:lstStyle/>
          <a:p>
            <a:pPr algn="ctr"/>
            <a:r>
              <a:rPr lang="en-AU" sz="1200"/>
              <a:t>HVAC &amp; building designers  </a:t>
            </a:r>
            <a:endParaRPr lang="en-GB" sz="1200"/>
          </a:p>
        </p:txBody>
      </p:sp>
      <p:sp>
        <p:nvSpPr>
          <p:cNvPr id="57" name="TextBox 56">
            <a:extLst>
              <a:ext uri="{FF2B5EF4-FFF2-40B4-BE49-F238E27FC236}">
                <a16:creationId xmlns:a16="http://schemas.microsoft.com/office/drawing/2014/main" id="{06620CEA-5704-D0A4-297A-DA64A2002C2E}"/>
              </a:ext>
            </a:extLst>
          </p:cNvPr>
          <p:cNvSpPr txBox="1"/>
          <p:nvPr/>
        </p:nvSpPr>
        <p:spPr>
          <a:xfrm>
            <a:off x="5665066" y="6355052"/>
            <a:ext cx="1427746" cy="276999"/>
          </a:xfrm>
          <a:prstGeom prst="rect">
            <a:avLst/>
          </a:prstGeom>
          <a:noFill/>
        </p:spPr>
        <p:txBody>
          <a:bodyPr wrap="square" rtlCol="0">
            <a:spAutoFit/>
          </a:bodyPr>
          <a:lstStyle/>
          <a:p>
            <a:pPr algn="ctr"/>
            <a:r>
              <a:rPr lang="en-AU" sz="1200"/>
              <a:t>Researchers</a:t>
            </a:r>
            <a:endParaRPr lang="en-GB" sz="1200"/>
          </a:p>
        </p:txBody>
      </p:sp>
      <p:sp>
        <p:nvSpPr>
          <p:cNvPr id="58" name="TextBox 57">
            <a:extLst>
              <a:ext uri="{FF2B5EF4-FFF2-40B4-BE49-F238E27FC236}">
                <a16:creationId xmlns:a16="http://schemas.microsoft.com/office/drawing/2014/main" id="{AD24B031-76A6-1544-236A-F52A445B8489}"/>
              </a:ext>
            </a:extLst>
          </p:cNvPr>
          <p:cNvSpPr txBox="1"/>
          <p:nvPr/>
        </p:nvSpPr>
        <p:spPr>
          <a:xfrm>
            <a:off x="7202130" y="6355052"/>
            <a:ext cx="1427746" cy="276999"/>
          </a:xfrm>
          <a:prstGeom prst="rect">
            <a:avLst/>
          </a:prstGeom>
          <a:noFill/>
        </p:spPr>
        <p:txBody>
          <a:bodyPr wrap="square" rtlCol="0">
            <a:spAutoFit/>
          </a:bodyPr>
          <a:lstStyle/>
          <a:p>
            <a:pPr algn="ctr"/>
            <a:r>
              <a:rPr lang="en-AU" sz="1200"/>
              <a:t>End users</a:t>
            </a:r>
            <a:endParaRPr lang="en-GB" sz="1200"/>
          </a:p>
        </p:txBody>
      </p:sp>
      <p:sp>
        <p:nvSpPr>
          <p:cNvPr id="59" name="TextBox 58">
            <a:extLst>
              <a:ext uri="{FF2B5EF4-FFF2-40B4-BE49-F238E27FC236}">
                <a16:creationId xmlns:a16="http://schemas.microsoft.com/office/drawing/2014/main" id="{2172F07C-3EDD-E015-1B4A-4AB96C4833D1}"/>
              </a:ext>
            </a:extLst>
          </p:cNvPr>
          <p:cNvSpPr txBox="1"/>
          <p:nvPr/>
        </p:nvSpPr>
        <p:spPr>
          <a:xfrm>
            <a:off x="8739194" y="6355052"/>
            <a:ext cx="1427746" cy="276999"/>
          </a:xfrm>
          <a:prstGeom prst="rect">
            <a:avLst/>
          </a:prstGeom>
          <a:noFill/>
        </p:spPr>
        <p:txBody>
          <a:bodyPr wrap="square" rtlCol="0">
            <a:spAutoFit/>
          </a:bodyPr>
          <a:lstStyle/>
          <a:p>
            <a:pPr algn="ctr"/>
            <a:r>
              <a:rPr lang="en-AU" sz="1200"/>
              <a:t>Government</a:t>
            </a:r>
            <a:endParaRPr lang="en-GB" sz="1200"/>
          </a:p>
        </p:txBody>
      </p:sp>
      <p:sp>
        <p:nvSpPr>
          <p:cNvPr id="60" name="TextBox 59">
            <a:extLst>
              <a:ext uri="{FF2B5EF4-FFF2-40B4-BE49-F238E27FC236}">
                <a16:creationId xmlns:a16="http://schemas.microsoft.com/office/drawing/2014/main" id="{3B453A01-1DD4-F5CB-0E0F-0B4E3174336F}"/>
              </a:ext>
            </a:extLst>
          </p:cNvPr>
          <p:cNvSpPr txBox="1"/>
          <p:nvPr/>
        </p:nvSpPr>
        <p:spPr>
          <a:xfrm>
            <a:off x="10276260" y="6355052"/>
            <a:ext cx="1427746" cy="276999"/>
          </a:xfrm>
          <a:prstGeom prst="rect">
            <a:avLst/>
          </a:prstGeom>
          <a:noFill/>
        </p:spPr>
        <p:txBody>
          <a:bodyPr wrap="square" rtlCol="0">
            <a:spAutoFit/>
          </a:bodyPr>
          <a:lstStyle/>
          <a:p>
            <a:pPr algn="ctr"/>
            <a:r>
              <a:rPr lang="en-AU" sz="1200"/>
              <a:t>Environment</a:t>
            </a:r>
            <a:endParaRPr lang="en-GB" sz="1200"/>
          </a:p>
        </p:txBody>
      </p:sp>
      <p:pic>
        <p:nvPicPr>
          <p:cNvPr id="62" name="Graphic 61" descr="Factory with solid fill">
            <a:extLst>
              <a:ext uri="{FF2B5EF4-FFF2-40B4-BE49-F238E27FC236}">
                <a16:creationId xmlns:a16="http://schemas.microsoft.com/office/drawing/2014/main" id="{BF4FF542-8B45-B45B-D781-966BDD77A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6985" y="5938166"/>
            <a:ext cx="503957" cy="503957"/>
          </a:xfrm>
          <a:prstGeom prst="rect">
            <a:avLst/>
          </a:prstGeom>
        </p:spPr>
      </p:pic>
      <p:pic>
        <p:nvPicPr>
          <p:cNvPr id="64" name="Graphic 63" descr="Iceberg outline">
            <a:extLst>
              <a:ext uri="{FF2B5EF4-FFF2-40B4-BE49-F238E27FC236}">
                <a16:creationId xmlns:a16="http://schemas.microsoft.com/office/drawing/2014/main" id="{D63D0CF6-C6E2-13B6-B1F1-D3695E9588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97084" y="5938663"/>
            <a:ext cx="502963" cy="502963"/>
          </a:xfrm>
          <a:prstGeom prst="rect">
            <a:avLst/>
          </a:prstGeom>
        </p:spPr>
      </p:pic>
      <p:pic>
        <p:nvPicPr>
          <p:cNvPr id="66" name="Graphic 65" descr="Architecture with solid fill">
            <a:extLst>
              <a:ext uri="{FF2B5EF4-FFF2-40B4-BE49-F238E27FC236}">
                <a16:creationId xmlns:a16="http://schemas.microsoft.com/office/drawing/2014/main" id="{F2A54E41-5E46-1110-681E-0AC816A97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2679" y="5938663"/>
            <a:ext cx="502963" cy="502963"/>
          </a:xfrm>
          <a:prstGeom prst="rect">
            <a:avLst/>
          </a:prstGeom>
        </p:spPr>
      </p:pic>
      <p:pic>
        <p:nvPicPr>
          <p:cNvPr id="68" name="Graphic 67" descr="Bank with solid fill">
            <a:extLst>
              <a:ext uri="{FF2B5EF4-FFF2-40B4-BE49-F238E27FC236}">
                <a16:creationId xmlns:a16="http://schemas.microsoft.com/office/drawing/2014/main" id="{AA8AED3F-F175-C2CE-2639-AFC4B98F2F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06420" y="5938166"/>
            <a:ext cx="503957" cy="503957"/>
          </a:xfrm>
          <a:prstGeom prst="rect">
            <a:avLst/>
          </a:prstGeom>
        </p:spPr>
      </p:pic>
      <p:pic>
        <p:nvPicPr>
          <p:cNvPr id="70" name="Graphic 69" descr="Users with solid fill">
            <a:extLst>
              <a:ext uri="{FF2B5EF4-FFF2-40B4-BE49-F238E27FC236}">
                <a16:creationId xmlns:a16="http://schemas.microsoft.com/office/drawing/2014/main" id="{CC50853F-0040-5511-1698-AD5CD26F43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1720" y="5938166"/>
            <a:ext cx="503957" cy="503957"/>
          </a:xfrm>
          <a:prstGeom prst="rect">
            <a:avLst/>
          </a:prstGeom>
        </p:spPr>
      </p:pic>
      <p:pic>
        <p:nvPicPr>
          <p:cNvPr id="72" name="Graphic 71" descr="Scientist male with solid fill">
            <a:extLst>
              <a:ext uri="{FF2B5EF4-FFF2-40B4-BE49-F238E27FC236}">
                <a16:creationId xmlns:a16="http://schemas.microsoft.com/office/drawing/2014/main" id="{E729EF64-5117-DBFB-765F-FBDC1A2A66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32292" y="5938166"/>
            <a:ext cx="503957" cy="503957"/>
          </a:xfrm>
          <a:prstGeom prst="rect">
            <a:avLst/>
          </a:prstGeom>
        </p:spPr>
      </p:pic>
      <p:pic>
        <p:nvPicPr>
          <p:cNvPr id="73" name="Graphic 72" descr="Architecture with solid fill">
            <a:extLst>
              <a:ext uri="{FF2B5EF4-FFF2-40B4-BE49-F238E27FC236}">
                <a16:creationId xmlns:a16="http://schemas.microsoft.com/office/drawing/2014/main" id="{1B016E09-BEEF-43BA-99C1-4B29E132B4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6195" y="1543106"/>
            <a:ext cx="502963" cy="502963"/>
          </a:xfrm>
          <a:prstGeom prst="rect">
            <a:avLst/>
          </a:prstGeom>
        </p:spPr>
      </p:pic>
      <p:pic>
        <p:nvPicPr>
          <p:cNvPr id="74" name="Graphic 73" descr="Factory with solid fill">
            <a:extLst>
              <a:ext uri="{FF2B5EF4-FFF2-40B4-BE49-F238E27FC236}">
                <a16:creationId xmlns:a16="http://schemas.microsoft.com/office/drawing/2014/main" id="{2F274128-B27E-B20D-C1F6-E3B943784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6736" y="2316713"/>
            <a:ext cx="411003" cy="411003"/>
          </a:xfrm>
          <a:prstGeom prst="rect">
            <a:avLst/>
          </a:prstGeom>
        </p:spPr>
      </p:pic>
      <p:pic>
        <p:nvPicPr>
          <p:cNvPr id="75" name="Graphic 74" descr="Scientist male with solid fill">
            <a:extLst>
              <a:ext uri="{FF2B5EF4-FFF2-40B4-BE49-F238E27FC236}">
                <a16:creationId xmlns:a16="http://schemas.microsoft.com/office/drawing/2014/main" id="{33E8A1B0-EF7C-D455-5729-D48DCA2D714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40824" y="2298205"/>
            <a:ext cx="411003" cy="411003"/>
          </a:xfrm>
          <a:prstGeom prst="rect">
            <a:avLst/>
          </a:prstGeom>
        </p:spPr>
      </p:pic>
      <p:pic>
        <p:nvPicPr>
          <p:cNvPr id="76" name="Graphic 75" descr="Architecture with solid fill">
            <a:extLst>
              <a:ext uri="{FF2B5EF4-FFF2-40B4-BE49-F238E27FC236}">
                <a16:creationId xmlns:a16="http://schemas.microsoft.com/office/drawing/2014/main" id="{D6FBF8CD-A1CB-9369-775C-3CD73D7FBC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3236" y="2937403"/>
            <a:ext cx="414397" cy="414397"/>
          </a:xfrm>
          <a:prstGeom prst="rect">
            <a:avLst/>
          </a:prstGeom>
        </p:spPr>
      </p:pic>
      <p:pic>
        <p:nvPicPr>
          <p:cNvPr id="78" name="Graphic 77" descr="Scientist male with solid fill">
            <a:extLst>
              <a:ext uri="{FF2B5EF4-FFF2-40B4-BE49-F238E27FC236}">
                <a16:creationId xmlns:a16="http://schemas.microsoft.com/office/drawing/2014/main" id="{B45D6B9B-92C6-C80D-3B7F-AB36EA17E0D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40824" y="2957185"/>
            <a:ext cx="411003" cy="411003"/>
          </a:xfrm>
          <a:prstGeom prst="rect">
            <a:avLst/>
          </a:prstGeom>
        </p:spPr>
      </p:pic>
      <p:pic>
        <p:nvPicPr>
          <p:cNvPr id="79" name="Graphic 78" descr="Factory with solid fill">
            <a:extLst>
              <a:ext uri="{FF2B5EF4-FFF2-40B4-BE49-F238E27FC236}">
                <a16:creationId xmlns:a16="http://schemas.microsoft.com/office/drawing/2014/main" id="{008D695F-21B3-EF94-7FE5-A012AC816D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0823" y="3685552"/>
            <a:ext cx="411003" cy="411003"/>
          </a:xfrm>
          <a:prstGeom prst="rect">
            <a:avLst/>
          </a:prstGeom>
        </p:spPr>
      </p:pic>
      <p:pic>
        <p:nvPicPr>
          <p:cNvPr id="80" name="Graphic 79" descr="Architecture with solid fill">
            <a:extLst>
              <a:ext uri="{FF2B5EF4-FFF2-40B4-BE49-F238E27FC236}">
                <a16:creationId xmlns:a16="http://schemas.microsoft.com/office/drawing/2014/main" id="{BE0E6399-C42A-2208-C21A-333FBD8545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3236" y="3701940"/>
            <a:ext cx="414397" cy="414397"/>
          </a:xfrm>
          <a:prstGeom prst="rect">
            <a:avLst/>
          </a:prstGeom>
        </p:spPr>
      </p:pic>
      <p:pic>
        <p:nvPicPr>
          <p:cNvPr id="81" name="Graphic 80" descr="Factory with solid fill">
            <a:extLst>
              <a:ext uri="{FF2B5EF4-FFF2-40B4-BE49-F238E27FC236}">
                <a16:creationId xmlns:a16="http://schemas.microsoft.com/office/drawing/2014/main" id="{E4163ECD-14F3-25D3-03C8-5B02456754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0823" y="4533223"/>
            <a:ext cx="411003" cy="411003"/>
          </a:xfrm>
          <a:prstGeom prst="rect">
            <a:avLst/>
          </a:prstGeom>
        </p:spPr>
      </p:pic>
      <p:pic>
        <p:nvPicPr>
          <p:cNvPr id="82" name="Graphic 81" descr="Architecture with solid fill">
            <a:extLst>
              <a:ext uri="{FF2B5EF4-FFF2-40B4-BE49-F238E27FC236}">
                <a16:creationId xmlns:a16="http://schemas.microsoft.com/office/drawing/2014/main" id="{827D5558-77F0-B227-2464-DDDB42B548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2663" y="4521330"/>
            <a:ext cx="414397" cy="414397"/>
          </a:xfrm>
          <a:prstGeom prst="rect">
            <a:avLst/>
          </a:prstGeom>
        </p:spPr>
      </p:pic>
      <p:pic>
        <p:nvPicPr>
          <p:cNvPr id="86" name="Graphic 85" descr="Scientist male with solid fill">
            <a:extLst>
              <a:ext uri="{FF2B5EF4-FFF2-40B4-BE49-F238E27FC236}">
                <a16:creationId xmlns:a16="http://schemas.microsoft.com/office/drawing/2014/main" id="{B1A1E8F9-548F-96A2-2EDB-203DC21A0B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75201" y="5231097"/>
            <a:ext cx="503957" cy="503957"/>
          </a:xfrm>
          <a:prstGeom prst="rect">
            <a:avLst/>
          </a:prstGeom>
        </p:spPr>
      </p:pic>
      <p:pic>
        <p:nvPicPr>
          <p:cNvPr id="87" name="Graphic 86" descr="Users with solid fill">
            <a:extLst>
              <a:ext uri="{FF2B5EF4-FFF2-40B4-BE49-F238E27FC236}">
                <a16:creationId xmlns:a16="http://schemas.microsoft.com/office/drawing/2014/main" id="{7D9366A0-A38A-9B83-653F-35B75125E6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18353" y="3660825"/>
            <a:ext cx="503957" cy="503957"/>
          </a:xfrm>
          <a:prstGeom prst="rect">
            <a:avLst/>
          </a:prstGeom>
        </p:spPr>
      </p:pic>
      <p:pic>
        <p:nvPicPr>
          <p:cNvPr id="88" name="Graphic 87" descr="Iceberg outline">
            <a:extLst>
              <a:ext uri="{FF2B5EF4-FFF2-40B4-BE49-F238E27FC236}">
                <a16:creationId xmlns:a16="http://schemas.microsoft.com/office/drawing/2014/main" id="{276C493C-E8AA-016C-595C-AAA6683ADF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19347" y="5163485"/>
            <a:ext cx="502963" cy="502963"/>
          </a:xfrm>
          <a:prstGeom prst="rect">
            <a:avLst/>
          </a:prstGeom>
        </p:spPr>
      </p:pic>
      <p:pic>
        <p:nvPicPr>
          <p:cNvPr id="89" name="Graphic 88" descr="Factory with solid fill">
            <a:extLst>
              <a:ext uri="{FF2B5EF4-FFF2-40B4-BE49-F238E27FC236}">
                <a16:creationId xmlns:a16="http://schemas.microsoft.com/office/drawing/2014/main" id="{C3682635-7F32-1959-5594-622F40C8F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8353" y="4395098"/>
            <a:ext cx="503957" cy="503957"/>
          </a:xfrm>
          <a:prstGeom prst="rect">
            <a:avLst/>
          </a:prstGeom>
        </p:spPr>
      </p:pic>
      <p:pic>
        <p:nvPicPr>
          <p:cNvPr id="90" name="Graphic 89" descr="Users with solid fill">
            <a:extLst>
              <a:ext uri="{FF2B5EF4-FFF2-40B4-BE49-F238E27FC236}">
                <a16:creationId xmlns:a16="http://schemas.microsoft.com/office/drawing/2014/main" id="{00E2CB8A-F68D-1934-0D2A-6E87C510E6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10746" y="3007985"/>
            <a:ext cx="503957" cy="503957"/>
          </a:xfrm>
          <a:prstGeom prst="rect">
            <a:avLst/>
          </a:prstGeom>
        </p:spPr>
      </p:pic>
      <p:pic>
        <p:nvPicPr>
          <p:cNvPr id="91" name="Graphic 90" descr="Factory with solid fill">
            <a:extLst>
              <a:ext uri="{FF2B5EF4-FFF2-40B4-BE49-F238E27FC236}">
                <a16:creationId xmlns:a16="http://schemas.microsoft.com/office/drawing/2014/main" id="{D635264C-2392-4AEA-F8A4-89ABB8FE52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8315" y="3684400"/>
            <a:ext cx="503957" cy="503957"/>
          </a:xfrm>
          <a:prstGeom prst="rect">
            <a:avLst/>
          </a:prstGeom>
        </p:spPr>
      </p:pic>
      <p:pic>
        <p:nvPicPr>
          <p:cNvPr id="92" name="Graphic 91" descr="Scientist male with solid fill">
            <a:extLst>
              <a:ext uri="{FF2B5EF4-FFF2-40B4-BE49-F238E27FC236}">
                <a16:creationId xmlns:a16="http://schemas.microsoft.com/office/drawing/2014/main" id="{8D1EA52A-A49A-3849-548B-E917CA8E040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08315" y="4479301"/>
            <a:ext cx="503957" cy="503957"/>
          </a:xfrm>
          <a:prstGeom prst="rect">
            <a:avLst/>
          </a:prstGeom>
        </p:spPr>
      </p:pic>
      <p:pic>
        <p:nvPicPr>
          <p:cNvPr id="93" name="Graphic 92" descr="Bank with solid fill">
            <a:extLst>
              <a:ext uri="{FF2B5EF4-FFF2-40B4-BE49-F238E27FC236}">
                <a16:creationId xmlns:a16="http://schemas.microsoft.com/office/drawing/2014/main" id="{1400BF7D-449D-F866-DD3A-A457E9D4C3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315" y="5255348"/>
            <a:ext cx="503957" cy="503957"/>
          </a:xfrm>
          <a:prstGeom prst="rect">
            <a:avLst/>
          </a:prstGeom>
        </p:spPr>
      </p:pic>
    </p:spTree>
    <p:extLst>
      <p:ext uri="{BB962C8B-B14F-4D97-AF65-F5344CB8AC3E}">
        <p14:creationId xmlns:p14="http://schemas.microsoft.com/office/powerpoint/2010/main" val="400809574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B567B4-845D-8464-0C6B-5E2D67ECE131}"/>
              </a:ext>
            </a:extLst>
          </p:cNvPr>
          <p:cNvSpPr>
            <a:spLocks noGrp="1"/>
          </p:cNvSpPr>
          <p:nvPr>
            <p:ph type="body" sz="quarter" idx="12"/>
          </p:nvPr>
        </p:nvSpPr>
        <p:spPr/>
        <p:txBody>
          <a:bodyPr/>
          <a:lstStyle/>
          <a:p>
            <a:r>
              <a:rPr lang="en-US"/>
              <a:t>Communication enables theory of change</a:t>
            </a:r>
            <a:endParaRPr lang="en-AU"/>
          </a:p>
        </p:txBody>
      </p:sp>
      <p:sp>
        <p:nvSpPr>
          <p:cNvPr id="3" name="Text Placeholder 2">
            <a:extLst>
              <a:ext uri="{FF2B5EF4-FFF2-40B4-BE49-F238E27FC236}">
                <a16:creationId xmlns:a16="http://schemas.microsoft.com/office/drawing/2014/main" id="{2414455C-3A65-90C9-05A0-813D901800ED}"/>
              </a:ext>
            </a:extLst>
          </p:cNvPr>
          <p:cNvSpPr>
            <a:spLocks noGrp="1"/>
          </p:cNvSpPr>
          <p:nvPr>
            <p:ph type="body" sz="quarter" idx="13"/>
          </p:nvPr>
        </p:nvSpPr>
        <p:spPr>
          <a:xfrm>
            <a:off x="768509" y="1493815"/>
            <a:ext cx="10384965" cy="5196545"/>
          </a:xfrm>
        </p:spPr>
        <p:txBody>
          <a:bodyPr vert="horz" lIns="0" tIns="45720" rIns="91440" bIns="45720" rtlCol="0" anchor="t">
            <a:normAutofit/>
          </a:bodyPr>
          <a:lstStyle/>
          <a:p>
            <a:pPr marL="240665" indent="0">
              <a:buNone/>
            </a:pPr>
            <a:r>
              <a:rPr lang="en-US">
                <a:latin typeface="Calibri"/>
                <a:ea typeface="Calibri"/>
                <a:cs typeface="Calibri"/>
              </a:rPr>
              <a:t>The masterclass:</a:t>
            </a:r>
          </a:p>
          <a:p>
            <a:pPr marL="479425" indent="-238760">
              <a:buFontTx/>
              <a:buChar char="-"/>
            </a:pPr>
            <a:r>
              <a:rPr lang="en-US"/>
              <a:t>aims to increase the impact of annex research.</a:t>
            </a:r>
            <a:endParaRPr lang="en-US">
              <a:ea typeface="Calibri" panose="020F0502020204030204" pitchFamily="34" charset="0"/>
            </a:endParaRPr>
          </a:p>
          <a:p>
            <a:pPr marL="479425" indent="-238760">
              <a:buFontTx/>
              <a:buChar char="-"/>
            </a:pPr>
            <a:r>
              <a:rPr lang="en-US"/>
              <a:t>provide strategic approach for different audiences.</a:t>
            </a:r>
            <a:endParaRPr lang="en-US">
              <a:ea typeface="Calibri" panose="020F0502020204030204" pitchFamily="34" charset="0"/>
            </a:endParaRPr>
          </a:p>
          <a:p>
            <a:pPr marL="479425" indent="-238760">
              <a:buFontTx/>
              <a:buChar char="-"/>
            </a:pPr>
            <a:r>
              <a:rPr lang="en-US"/>
              <a:t>support researchers with tools and information. </a:t>
            </a:r>
            <a:endParaRPr lang="en-US">
              <a:ea typeface="Calibri" panose="020F0502020204030204" pitchFamily="34" charset="0"/>
            </a:endParaRPr>
          </a:p>
          <a:p>
            <a:pPr marL="479425" indent="-238760">
              <a:buFontTx/>
              <a:buChar char="-"/>
            </a:pPr>
            <a:r>
              <a:rPr lang="en-US"/>
              <a:t>support researchers to effectively reach and support policymakers.</a:t>
            </a:r>
            <a:endParaRPr lang="en-US">
              <a:ea typeface="Calibri" panose="020F0502020204030204" pitchFamily="34" charset="0"/>
            </a:endParaRPr>
          </a:p>
          <a:p>
            <a:pPr marL="479425" indent="-238760">
              <a:buFontTx/>
              <a:buChar char="-"/>
            </a:pPr>
            <a:r>
              <a:rPr lang="en-US"/>
              <a:t>provides practical guides and templates as tools to apply to communicate research outcomes. </a:t>
            </a:r>
            <a:endParaRPr lang="en-US">
              <a:ea typeface="Calibri" panose="020F0502020204030204" pitchFamily="34" charset="0"/>
            </a:endParaRPr>
          </a:p>
          <a:p>
            <a:pPr marL="479425" indent="-238760">
              <a:buFontTx/>
              <a:buChar char="-"/>
            </a:pPr>
            <a:r>
              <a:rPr lang="en-US"/>
              <a:t>provides useful hints and tips to increase reach of research outcomes. </a:t>
            </a:r>
            <a:endParaRPr lang="en-US">
              <a:ea typeface="Calibri" panose="020F0502020204030204" pitchFamily="34" charset="0"/>
            </a:endParaRPr>
          </a:p>
          <a:p>
            <a:pPr marL="479425" indent="-238760">
              <a:buFontTx/>
              <a:buChar char="-"/>
            </a:pPr>
            <a:r>
              <a:rPr lang="en-US"/>
              <a:t>supporting agile participation through self-directed training. </a:t>
            </a:r>
            <a:endParaRPr lang="en-US">
              <a:ea typeface="Calibri" panose="020F0502020204030204" pitchFamily="34" charset="0"/>
            </a:endParaRPr>
          </a:p>
        </p:txBody>
      </p:sp>
    </p:spTree>
    <p:extLst>
      <p:ext uri="{BB962C8B-B14F-4D97-AF65-F5344CB8AC3E}">
        <p14:creationId xmlns:p14="http://schemas.microsoft.com/office/powerpoint/2010/main" val="80447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a:extLst>
            <a:ext uri="{FF2B5EF4-FFF2-40B4-BE49-F238E27FC236}">
              <a16:creationId xmlns:a16="http://schemas.microsoft.com/office/drawing/2014/main" id="{E0F7F5BD-D0EC-ED68-7B29-A6F8772D19C4}"/>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24C2DF70-A2F3-D86D-6409-B5C3D5AD7FBB}"/>
              </a:ext>
            </a:extLst>
          </p:cNvPr>
          <p:cNvSpPr txBox="1">
            <a:spLocks/>
          </p:cNvSpPr>
          <p:nvPr/>
        </p:nvSpPr>
        <p:spPr>
          <a:xfrm>
            <a:off x="1469888" y="2082897"/>
            <a:ext cx="9252541" cy="558439"/>
          </a:xfrm>
          <a:prstGeom prst="rect">
            <a:avLst/>
          </a:prstGeom>
        </p:spPr>
        <p:txBody>
          <a:bodyPr vert="horz" lIns="0" tIns="45720" rIns="91440" bIns="45720" rtlCol="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rgbClr val="F58234"/>
                </a:solidFill>
                <a:latin typeface="Calibri" panose="020F0502020204030204" pitchFamily="34" charset="0"/>
                <a:ea typeface="+mj-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Calibri"/>
                <a:ea typeface="Calibri"/>
                <a:cs typeface="Calibri"/>
              </a:rPr>
              <a:t>The challenge – getting the attention of the audience </a:t>
            </a:r>
          </a:p>
        </p:txBody>
      </p:sp>
    </p:spTree>
    <p:extLst>
      <p:ext uri="{BB962C8B-B14F-4D97-AF65-F5344CB8AC3E}">
        <p14:creationId xmlns:p14="http://schemas.microsoft.com/office/powerpoint/2010/main" val="212435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ext Placeholder 2">
            <a:extLst>
              <a:ext uri="{FF2B5EF4-FFF2-40B4-BE49-F238E27FC236}">
                <a16:creationId xmlns:a16="http://schemas.microsoft.com/office/drawing/2014/main" id="{FBF8F3F6-8DC8-43C7-2923-09A2E6A0D8F4}"/>
              </a:ext>
            </a:extLst>
          </p:cNvPr>
          <p:cNvSpPr>
            <a:spLocks noGrp="1"/>
          </p:cNvSpPr>
          <p:nvPr>
            <p:ph type="body" sz="quarter" idx="13"/>
          </p:nvPr>
        </p:nvSpPr>
        <p:spPr/>
        <p:txBody>
          <a:bodyPr/>
          <a:lstStyle/>
          <a:p>
            <a:r>
              <a:rPr lang="en-AU"/>
              <a:t>Understanding your audience in a policy context</a:t>
            </a:r>
          </a:p>
        </p:txBody>
      </p:sp>
      <p:sp>
        <p:nvSpPr>
          <p:cNvPr id="4" name="Rectangle 3">
            <a:extLst>
              <a:ext uri="{FF2B5EF4-FFF2-40B4-BE49-F238E27FC236}">
                <a16:creationId xmlns:a16="http://schemas.microsoft.com/office/drawing/2014/main" id="{0360968F-B9E0-F63E-853D-141E0F63FD52}"/>
              </a:ext>
            </a:extLst>
          </p:cNvPr>
          <p:cNvSpPr/>
          <p:nvPr/>
        </p:nvSpPr>
        <p:spPr>
          <a:xfrm>
            <a:off x="812804" y="1471911"/>
            <a:ext cx="2161309" cy="3776028"/>
          </a:xfrm>
          <a:prstGeom prst="rect">
            <a:avLst/>
          </a:prstGeom>
          <a:solidFill>
            <a:srgbClr val="CC1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BCDCB276-344B-0A09-A55C-8B584628848C}"/>
              </a:ext>
            </a:extLst>
          </p:cNvPr>
          <p:cNvSpPr/>
          <p:nvPr/>
        </p:nvSpPr>
        <p:spPr>
          <a:xfrm>
            <a:off x="4365939" y="1504563"/>
            <a:ext cx="2630606" cy="3776028"/>
          </a:xfrm>
          <a:prstGeom prst="rect">
            <a:avLst/>
          </a:prstGeom>
          <a:solidFill>
            <a:srgbClr val="F58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2934227E-613D-6027-6B79-4E942DF70120}"/>
              </a:ext>
            </a:extLst>
          </p:cNvPr>
          <p:cNvSpPr/>
          <p:nvPr/>
        </p:nvSpPr>
        <p:spPr>
          <a:xfrm>
            <a:off x="7937031" y="1508320"/>
            <a:ext cx="3188996" cy="3776028"/>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5FA8BF1D-F9D2-F986-95FF-FC624159AF76}"/>
              </a:ext>
            </a:extLst>
          </p:cNvPr>
          <p:cNvSpPr txBox="1"/>
          <p:nvPr/>
        </p:nvSpPr>
        <p:spPr>
          <a:xfrm>
            <a:off x="4384689" y="1504563"/>
            <a:ext cx="26077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Policymaker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(target audience) </a:t>
            </a:r>
          </a:p>
        </p:txBody>
      </p:sp>
      <p:sp>
        <p:nvSpPr>
          <p:cNvPr id="10" name="TextBox 9">
            <a:extLst>
              <a:ext uri="{FF2B5EF4-FFF2-40B4-BE49-F238E27FC236}">
                <a16:creationId xmlns:a16="http://schemas.microsoft.com/office/drawing/2014/main" id="{7320ECEE-E221-E7CA-2274-0CAF73AF4654}"/>
              </a:ext>
            </a:extLst>
          </p:cNvPr>
          <p:cNvSpPr txBox="1"/>
          <p:nvPr/>
        </p:nvSpPr>
        <p:spPr>
          <a:xfrm>
            <a:off x="814967" y="1610410"/>
            <a:ext cx="21425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Researcher</a:t>
            </a:r>
          </a:p>
        </p:txBody>
      </p:sp>
      <p:sp>
        <p:nvSpPr>
          <p:cNvPr id="12" name="TextBox 11">
            <a:extLst>
              <a:ext uri="{FF2B5EF4-FFF2-40B4-BE49-F238E27FC236}">
                <a16:creationId xmlns:a16="http://schemas.microsoft.com/office/drawing/2014/main" id="{8C49FFAF-A2F1-EEF9-21C1-F5DF2B9812B0}"/>
              </a:ext>
            </a:extLst>
          </p:cNvPr>
          <p:cNvSpPr txBox="1"/>
          <p:nvPr/>
        </p:nvSpPr>
        <p:spPr>
          <a:xfrm>
            <a:off x="8460250" y="1610410"/>
            <a:ext cx="21425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Decision maker</a:t>
            </a:r>
          </a:p>
        </p:txBody>
      </p:sp>
      <p:grpSp>
        <p:nvGrpSpPr>
          <p:cNvPr id="13" name="Group 12">
            <a:extLst>
              <a:ext uri="{FF2B5EF4-FFF2-40B4-BE49-F238E27FC236}">
                <a16:creationId xmlns:a16="http://schemas.microsoft.com/office/drawing/2014/main" id="{1441D89E-83F0-FFB7-B025-4EC11FC62CED}"/>
              </a:ext>
            </a:extLst>
          </p:cNvPr>
          <p:cNvGrpSpPr/>
          <p:nvPr/>
        </p:nvGrpSpPr>
        <p:grpSpPr>
          <a:xfrm>
            <a:off x="1305182" y="1971102"/>
            <a:ext cx="1235423" cy="914400"/>
            <a:chOff x="1406778" y="2247638"/>
            <a:chExt cx="1235423" cy="914400"/>
          </a:xfrm>
        </p:grpSpPr>
        <p:pic>
          <p:nvPicPr>
            <p:cNvPr id="14" name="Graphic 13" descr="Microscope outline">
              <a:extLst>
                <a:ext uri="{FF2B5EF4-FFF2-40B4-BE49-F238E27FC236}">
                  <a16:creationId xmlns:a16="http://schemas.microsoft.com/office/drawing/2014/main" id="{CD2E511B-2ABA-7CD4-96EF-A061392F8C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6778" y="2479166"/>
              <a:ext cx="642046" cy="642046"/>
            </a:xfrm>
            <a:prstGeom prst="rect">
              <a:avLst/>
            </a:prstGeom>
          </p:spPr>
        </p:pic>
        <p:pic>
          <p:nvPicPr>
            <p:cNvPr id="16" name="Graphic 15" descr="Female Profile outline">
              <a:extLst>
                <a:ext uri="{FF2B5EF4-FFF2-40B4-BE49-F238E27FC236}">
                  <a16:creationId xmlns:a16="http://schemas.microsoft.com/office/drawing/2014/main" id="{7E1EDFE2-B41A-A646-CBB4-F6C7536F34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27801" y="2247638"/>
              <a:ext cx="914400" cy="914400"/>
            </a:xfrm>
            <a:prstGeom prst="rect">
              <a:avLst/>
            </a:prstGeom>
          </p:spPr>
        </p:pic>
      </p:grpSp>
      <p:pic>
        <p:nvPicPr>
          <p:cNvPr id="18" name="Graphic 17" descr="Office worker female outline">
            <a:extLst>
              <a:ext uri="{FF2B5EF4-FFF2-40B4-BE49-F238E27FC236}">
                <a16:creationId xmlns:a16="http://schemas.microsoft.com/office/drawing/2014/main" id="{E994D6EF-FC52-1CE8-6522-6394D794F7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1380" y="2150894"/>
            <a:ext cx="914400" cy="914400"/>
          </a:xfrm>
          <a:prstGeom prst="rect">
            <a:avLst/>
          </a:prstGeom>
        </p:spPr>
      </p:pic>
      <p:pic>
        <p:nvPicPr>
          <p:cNvPr id="19" name="Graphic 18" descr="Office worker male with solid fill">
            <a:extLst>
              <a:ext uri="{FF2B5EF4-FFF2-40B4-BE49-F238E27FC236}">
                <a16:creationId xmlns:a16="http://schemas.microsoft.com/office/drawing/2014/main" id="{5F652A82-FC72-2D43-652D-E5DC36B9A1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17685" y="1998214"/>
            <a:ext cx="914400" cy="914400"/>
          </a:xfrm>
          <a:prstGeom prst="rect">
            <a:avLst/>
          </a:prstGeom>
        </p:spPr>
      </p:pic>
      <p:sp>
        <p:nvSpPr>
          <p:cNvPr id="20" name="TextBox 19">
            <a:extLst>
              <a:ext uri="{FF2B5EF4-FFF2-40B4-BE49-F238E27FC236}">
                <a16:creationId xmlns:a16="http://schemas.microsoft.com/office/drawing/2014/main" id="{A8BD9D49-BA4A-5CEC-B824-43457BC5704D}"/>
              </a:ext>
            </a:extLst>
          </p:cNvPr>
          <p:cNvSpPr txBox="1"/>
          <p:nvPr/>
        </p:nvSpPr>
        <p:spPr>
          <a:xfrm>
            <a:off x="920342" y="3050991"/>
            <a:ext cx="2053772"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have the solution for measuring embodied carbon</a:t>
            </a:r>
          </a:p>
        </p:txBody>
      </p:sp>
      <p:sp>
        <p:nvSpPr>
          <p:cNvPr id="21" name="TextBox 20">
            <a:extLst>
              <a:ext uri="{FF2B5EF4-FFF2-40B4-BE49-F238E27FC236}">
                <a16:creationId xmlns:a16="http://schemas.microsoft.com/office/drawing/2014/main" id="{CC7D9542-0C08-E948-20EA-0BB24F0591E5}"/>
              </a:ext>
            </a:extLst>
          </p:cNvPr>
          <p:cNvSpPr txBox="1"/>
          <p:nvPr/>
        </p:nvSpPr>
        <p:spPr>
          <a:xfrm>
            <a:off x="4418401" y="3083644"/>
            <a:ext cx="2499719"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know we have a commitment to do something about this, I need a logical set of things I can action</a:t>
            </a:r>
          </a:p>
        </p:txBody>
      </p:sp>
      <p:sp>
        <p:nvSpPr>
          <p:cNvPr id="23" name="TextBox 22">
            <a:extLst>
              <a:ext uri="{FF2B5EF4-FFF2-40B4-BE49-F238E27FC236}">
                <a16:creationId xmlns:a16="http://schemas.microsoft.com/office/drawing/2014/main" id="{952757F0-B12D-C9B6-A972-95CF0EBAA173}"/>
              </a:ext>
            </a:extLst>
          </p:cNvPr>
          <p:cNvSpPr txBox="1"/>
          <p:nvPr/>
        </p:nvSpPr>
        <p:spPr>
          <a:xfrm>
            <a:off x="8137363" y="2951282"/>
            <a:ext cx="2646565"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have commitments to do something about water, waste, air quality, nature, carbon and I have an election in 6 months.</a:t>
            </a:r>
          </a:p>
        </p:txBody>
      </p:sp>
      <p:cxnSp>
        <p:nvCxnSpPr>
          <p:cNvPr id="24" name="Connector: Elbow 23">
            <a:extLst>
              <a:ext uri="{FF2B5EF4-FFF2-40B4-BE49-F238E27FC236}">
                <a16:creationId xmlns:a16="http://schemas.microsoft.com/office/drawing/2014/main" id="{189CF297-6311-9F9A-967F-3FB2802EEA4E}"/>
              </a:ext>
            </a:extLst>
          </p:cNvPr>
          <p:cNvCxnSpPr>
            <a:cxnSpLocks/>
            <a:stCxn id="4" idx="2"/>
            <a:endCxn id="7" idx="2"/>
          </p:cNvCxnSpPr>
          <p:nvPr/>
        </p:nvCxnSpPr>
        <p:spPr>
          <a:xfrm rot="16200000" flipH="1">
            <a:off x="5694290" y="1447108"/>
            <a:ext cx="36409" cy="7638070"/>
          </a:xfrm>
          <a:prstGeom prst="bentConnector3">
            <a:avLst>
              <a:gd name="adj1" fmla="val 1072578"/>
            </a:avLst>
          </a:prstGeom>
          <a:ln w="50800">
            <a:solidFill>
              <a:srgbClr val="CC1217"/>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3318493-D9A2-A5D1-D38C-2BE1086E9D1F}"/>
              </a:ext>
            </a:extLst>
          </p:cNvPr>
          <p:cNvCxnSpPr>
            <a:cxnSpLocks/>
            <a:endCxn id="5" idx="1"/>
          </p:cNvCxnSpPr>
          <p:nvPr/>
        </p:nvCxnSpPr>
        <p:spPr>
          <a:xfrm>
            <a:off x="2974113" y="3392577"/>
            <a:ext cx="1391826" cy="0"/>
          </a:xfrm>
          <a:prstGeom prst="straightConnector1">
            <a:avLst/>
          </a:prstGeom>
          <a:ln w="50800">
            <a:solidFill>
              <a:srgbClr val="CC1217"/>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4B983D4-9AF7-5AF2-4F08-D53DB244AA67}"/>
              </a:ext>
            </a:extLst>
          </p:cNvPr>
          <p:cNvCxnSpPr>
            <a:cxnSpLocks/>
          </p:cNvCxnSpPr>
          <p:nvPr/>
        </p:nvCxnSpPr>
        <p:spPr>
          <a:xfrm>
            <a:off x="6795253" y="3359925"/>
            <a:ext cx="1195565" cy="0"/>
          </a:xfrm>
          <a:prstGeom prst="straightConnector1">
            <a:avLst/>
          </a:prstGeom>
          <a:ln w="50800">
            <a:solidFill>
              <a:srgbClr val="F58234"/>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p:bldP spid="12" grpId="0"/>
      <p:bldP spid="21"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3|10.5|14.5|5.9|15.1"/>
</p:tagLst>
</file>

<file path=ppt/tags/tag2.xml><?xml version="1.0" encoding="utf-8"?>
<p:tagLst xmlns:a="http://schemas.openxmlformats.org/drawingml/2006/main" xmlns:r="http://schemas.openxmlformats.org/officeDocument/2006/relationships" xmlns:p="http://schemas.openxmlformats.org/presentationml/2006/main">
  <p:tag name="TIMING" val="|76.8"/>
</p:tagLst>
</file>

<file path=ppt/tags/tag3.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E8C7B42A0B74887CF168422BF66D9" ma:contentTypeVersion="8" ma:contentTypeDescription="Create a new document." ma:contentTypeScope="" ma:versionID="0cfe53ac8a1ac1936299530511cf1462">
  <xsd:schema xmlns:xsd="http://www.w3.org/2001/XMLSchema" xmlns:xs="http://www.w3.org/2001/XMLSchema" xmlns:p="http://schemas.microsoft.com/office/2006/metadata/properties" xmlns:ns2="c4603174-f0fd-49f9-a359-7d5ac55afff1" targetNamespace="http://schemas.microsoft.com/office/2006/metadata/properties" ma:root="true" ma:fieldsID="1ecfb24d14c5caeb175dba595ff85c56" ns2:_="">
    <xsd:import namespace="c4603174-f0fd-49f9-a359-7d5ac55afff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03174-f0fd-49f9-a359-7d5ac55aff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981DC8-7B75-4EAF-9DBF-32E7300BCD50}">
  <ds:schemaRefs>
    <ds:schemaRef ds:uri="c4603174-f0fd-49f9-a359-7d5ac55aff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F2A5C1-093A-4D79-B801-4055F0E92C25}">
  <ds:schemaRefs>
    <ds:schemaRef ds:uri="http://schemas.microsoft.com/sharepoint/v3/contenttype/forms"/>
  </ds:schemaRefs>
</ds:datastoreItem>
</file>

<file path=customXml/itemProps3.xml><?xml version="1.0" encoding="utf-8"?>
<ds:datastoreItem xmlns:ds="http://schemas.openxmlformats.org/officeDocument/2006/customXml" ds:itemID="{2B9E768A-B369-4DB6-86BC-F8F380086B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12</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Impact Masterclass</vt:lpstr>
      <vt:lpstr>The intersection of research and policy – the grey area</vt:lpstr>
      <vt:lpstr>Module 0 – 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Dominique Hes</dc:creator>
  <cp:revision>2</cp:revision>
  <dcterms:created xsi:type="dcterms:W3CDTF">2024-11-05T21:06:34Z</dcterms:created>
  <dcterms:modified xsi:type="dcterms:W3CDTF">2025-02-18T02:07:12Z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0x010100CAEE8C7B42A0B74887CF168422BF66D9</vt:lpwstr>
  </property>
</Properties>
</file>